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450" r:id="rId7"/>
    <p:sldId id="360" r:id="rId8"/>
    <p:sldId id="323" r:id="rId9"/>
    <p:sldId id="258" r:id="rId10"/>
    <p:sldId id="327" r:id="rId11"/>
    <p:sldId id="260" r:id="rId12"/>
    <p:sldId id="268" r:id="rId13"/>
    <p:sldId id="265" r:id="rId14"/>
    <p:sldId id="378" r:id="rId15"/>
    <p:sldId id="454" r:id="rId16"/>
    <p:sldId id="462" r:id="rId17"/>
    <p:sldId id="442" r:id="rId18"/>
    <p:sldId id="452" r:id="rId19"/>
    <p:sldId id="364" r:id="rId20"/>
    <p:sldId id="468" r:id="rId21"/>
    <p:sldId id="354" r:id="rId22"/>
    <p:sldId id="349" r:id="rId23"/>
    <p:sldId id="373" r:id="rId24"/>
    <p:sldId id="453" r:id="rId25"/>
    <p:sldId id="372" r:id="rId26"/>
    <p:sldId id="469" r:id="rId27"/>
    <p:sldId id="436" r:id="rId28"/>
    <p:sldId id="375" r:id="rId29"/>
    <p:sldId id="376" r:id="rId30"/>
    <p:sldId id="470" r:id="rId31"/>
    <p:sldId id="463" r:id="rId32"/>
    <p:sldId id="464" r:id="rId33"/>
    <p:sldId id="465" r:id="rId34"/>
    <p:sldId id="466" r:id="rId35"/>
    <p:sldId id="467" r:id="rId36"/>
    <p:sldId id="471" r:id="rId37"/>
    <p:sldId id="472" r:id="rId38"/>
    <p:sldId id="474" r:id="rId39"/>
    <p:sldId id="475" r:id="rId40"/>
    <p:sldId id="476" r:id="rId41"/>
    <p:sldId id="477" r:id="rId42"/>
    <p:sldId id="478" r:id="rId43"/>
    <p:sldId id="481" r:id="rId44"/>
    <p:sldId id="482" r:id="rId45"/>
    <p:sldId id="479" r:id="rId46"/>
    <p:sldId id="480" r:id="rId47"/>
    <p:sldId id="329" r:id="rId48"/>
  </p:sldIdLst>
  <p:sldSz cx="12192000" cy="6858000"/>
  <p:notesSz cx="6858000" cy="1276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000E6-4730-4698-BD69-EEA806626721}">
          <p14:sldIdLst>
            <p14:sldId id="256"/>
            <p14:sldId id="257"/>
            <p14:sldId id="450"/>
            <p14:sldId id="360"/>
            <p14:sldId id="323"/>
            <p14:sldId id="258"/>
            <p14:sldId id="327"/>
            <p14:sldId id="260"/>
            <p14:sldId id="268"/>
            <p14:sldId id="265"/>
            <p14:sldId id="378"/>
            <p14:sldId id="454"/>
            <p14:sldId id="462"/>
            <p14:sldId id="442"/>
            <p14:sldId id="452"/>
            <p14:sldId id="364"/>
            <p14:sldId id="468"/>
            <p14:sldId id="354"/>
            <p14:sldId id="349"/>
            <p14:sldId id="373"/>
            <p14:sldId id="453"/>
            <p14:sldId id="372"/>
            <p14:sldId id="469"/>
            <p14:sldId id="436"/>
            <p14:sldId id="375"/>
            <p14:sldId id="376"/>
            <p14:sldId id="470"/>
            <p14:sldId id="463"/>
            <p14:sldId id="464"/>
            <p14:sldId id="465"/>
            <p14:sldId id="466"/>
            <p14:sldId id="467"/>
            <p14:sldId id="471"/>
            <p14:sldId id="472"/>
            <p14:sldId id="474"/>
            <p14:sldId id="475"/>
            <p14:sldId id="476"/>
            <p14:sldId id="477"/>
            <p14:sldId id="478"/>
            <p14:sldId id="481"/>
            <p14:sldId id="482"/>
            <p14:sldId id="479"/>
            <p14:sldId id="48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 Lord-Farmer" initials="KLF" lastIdx="2" clrIdx="0">
    <p:extLst>
      <p:ext uri="{19B8F6BF-5375-455C-9EA6-DF929625EA0E}">
        <p15:presenceInfo xmlns:p15="http://schemas.microsoft.com/office/powerpoint/2012/main" userId="S::kai.lordfarmer@ascentenvironmental.com::4ea3b03b-e726-42c5-841b-bff9468505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925"/>
    <a:srgbClr val="EF7D32"/>
    <a:srgbClr val="44546A"/>
    <a:srgbClr val="767171"/>
    <a:srgbClr val="E7E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668B8-D5E8-4045-A092-986B7EE436B4}" v="28" dt="2021-01-13T00:52:56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82" d="100"/>
          <a:sy n="82" d="100"/>
        </p:scale>
        <p:origin x="102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1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Whitlock" userId="3dc208b1-1348-40b2-bd86-4e2d39cf5e84" providerId="ADAL" clId="{98D668B8-D5E8-4045-A092-986B7EE436B4}"/>
    <pc:docChg chg="custSel modSld">
      <pc:chgData name="Carrie Whitlock" userId="3dc208b1-1348-40b2-bd86-4e2d39cf5e84" providerId="ADAL" clId="{98D668B8-D5E8-4045-A092-986B7EE436B4}" dt="2021-01-13T00:53:21.763" v="350" actId="20577"/>
      <pc:docMkLst>
        <pc:docMk/>
      </pc:docMkLst>
      <pc:sldChg chg="modTransition">
        <pc:chgData name="Carrie Whitlock" userId="3dc208b1-1348-40b2-bd86-4e2d39cf5e84" providerId="ADAL" clId="{98D668B8-D5E8-4045-A092-986B7EE436B4}" dt="2021-01-13T00:03:43.195" v="222"/>
        <pc:sldMkLst>
          <pc:docMk/>
          <pc:sldMk cId="2355390250" sldId="258"/>
        </pc:sldMkLst>
      </pc:sldChg>
      <pc:sldChg chg="modTransition">
        <pc:chgData name="Carrie Whitlock" userId="3dc208b1-1348-40b2-bd86-4e2d39cf5e84" providerId="ADAL" clId="{98D668B8-D5E8-4045-A092-986B7EE436B4}" dt="2021-01-13T00:50:53.130" v="223"/>
        <pc:sldMkLst>
          <pc:docMk/>
          <pc:sldMk cId="1093499018" sldId="349"/>
        </pc:sldMkLst>
      </pc:sldChg>
      <pc:sldChg chg="modTransition">
        <pc:chgData name="Carrie Whitlock" userId="3dc208b1-1348-40b2-bd86-4e2d39cf5e84" providerId="ADAL" clId="{98D668B8-D5E8-4045-A092-986B7EE436B4}" dt="2021-01-13T00:50:53.130" v="223"/>
        <pc:sldMkLst>
          <pc:docMk/>
          <pc:sldMk cId="2653838334" sldId="354"/>
        </pc:sldMkLst>
      </pc:sldChg>
      <pc:sldChg chg="addSp delSp modSp">
        <pc:chgData name="Carrie Whitlock" userId="3dc208b1-1348-40b2-bd86-4e2d39cf5e84" providerId="ADAL" clId="{98D668B8-D5E8-4045-A092-986B7EE436B4}" dt="2021-01-12T21:16:46.311" v="221" actId="164"/>
        <pc:sldMkLst>
          <pc:docMk/>
          <pc:sldMk cId="2068844092" sldId="360"/>
        </pc:sldMkLst>
        <pc:spChg chg="add mod">
          <ac:chgData name="Carrie Whitlock" userId="3dc208b1-1348-40b2-bd86-4e2d39cf5e84" providerId="ADAL" clId="{98D668B8-D5E8-4045-A092-986B7EE436B4}" dt="2021-01-12T21:16:16.373" v="218" actId="207"/>
          <ac:spMkLst>
            <pc:docMk/>
            <pc:sldMk cId="2068844092" sldId="360"/>
            <ac:spMk id="3" creationId="{C344631C-C91A-46A4-A628-126A968A2F0B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5" creationId="{D219915C-5E63-4EE4-8B75-0713DF9552FA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7" creationId="{D3B62A19-4114-4BC6-ABBD-02889C1CA1D0}"/>
          </ac:spMkLst>
        </pc:spChg>
        <pc:spChg chg="del mod topLvl">
          <ac:chgData name="Carrie Whitlock" userId="3dc208b1-1348-40b2-bd86-4e2d39cf5e84" providerId="ADAL" clId="{98D668B8-D5E8-4045-A092-986B7EE436B4}" dt="2021-01-12T21:12:39.759" v="55" actId="478"/>
          <ac:spMkLst>
            <pc:docMk/>
            <pc:sldMk cId="2068844092" sldId="360"/>
            <ac:spMk id="8" creationId="{7C736C13-D7BC-4558-9A63-364D98498882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9" creationId="{0EB18C0C-7672-4A35-8FEC-6A45D32BAFD1}"/>
          </ac:spMkLst>
        </pc:spChg>
        <pc:spChg chg="del mod topLvl">
          <ac:chgData name="Carrie Whitlock" userId="3dc208b1-1348-40b2-bd86-4e2d39cf5e84" providerId="ADAL" clId="{98D668B8-D5E8-4045-A092-986B7EE436B4}" dt="2021-01-12T21:12:54.594" v="104" actId="478"/>
          <ac:spMkLst>
            <pc:docMk/>
            <pc:sldMk cId="2068844092" sldId="360"/>
            <ac:spMk id="10" creationId="{6023DBFE-B8E0-4A0D-9541-63743B5C7FC0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11" creationId="{FC7A4086-12C1-4D36-9A12-3D829E1546EC}"/>
          </ac:spMkLst>
        </pc:spChg>
        <pc:spChg chg="mod topLvl">
          <ac:chgData name="Carrie Whitlock" userId="3dc208b1-1348-40b2-bd86-4e2d39cf5e84" providerId="ADAL" clId="{98D668B8-D5E8-4045-A092-986B7EE436B4}" dt="2021-01-12T21:11:52.606" v="38" actId="164"/>
          <ac:spMkLst>
            <pc:docMk/>
            <pc:sldMk cId="2068844092" sldId="360"/>
            <ac:spMk id="12" creationId="{A83D805F-3A1B-40EA-BF99-F762CC86DAFD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13" creationId="{30F31176-0C69-40C7-90DC-C3C19B32BB7A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14" creationId="{1EFFCC00-284D-4A00-AC5B-E8002482AAE0}"/>
          </ac:spMkLst>
        </pc:spChg>
        <pc:spChg chg="mod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15" creationId="{27058D57-0497-41A2-8C6C-E7E6A58C8BBE}"/>
          </ac:spMkLst>
        </pc:spChg>
        <pc:spChg chg="mod topLvl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16" creationId="{A0CA9362-6369-4F1C-B04B-08C4636AD3EB}"/>
          </ac:spMkLst>
        </pc:spChg>
        <pc:spChg chg="del mod topLvl">
          <ac:chgData name="Carrie Whitlock" userId="3dc208b1-1348-40b2-bd86-4e2d39cf5e84" providerId="ADAL" clId="{98D668B8-D5E8-4045-A092-986B7EE436B4}" dt="2021-01-12T21:14:41.024" v="199" actId="478"/>
          <ac:spMkLst>
            <pc:docMk/>
            <pc:sldMk cId="2068844092" sldId="360"/>
            <ac:spMk id="17" creationId="{1C5EDE3B-46AC-4AB7-9057-F2EEB3A8C904}"/>
          </ac:spMkLst>
        </pc:spChg>
        <pc:spChg chg="add mod">
          <ac:chgData name="Carrie Whitlock" userId="3dc208b1-1348-40b2-bd86-4e2d39cf5e84" providerId="ADAL" clId="{98D668B8-D5E8-4045-A092-986B7EE436B4}" dt="2021-01-12T21:12:33.184" v="54" actId="122"/>
          <ac:spMkLst>
            <pc:docMk/>
            <pc:sldMk cId="2068844092" sldId="360"/>
            <ac:spMk id="18" creationId="{3C051BDB-53C0-47C9-ABCA-B3E17C5D66B9}"/>
          </ac:spMkLst>
        </pc:spChg>
        <pc:spChg chg="mod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20" creationId="{231CFC33-2005-441E-9CBC-E94660BE2F18}"/>
          </ac:spMkLst>
        </pc:spChg>
        <pc:spChg chg="mod">
          <ac:chgData name="Carrie Whitlock" userId="3dc208b1-1348-40b2-bd86-4e2d39cf5e84" providerId="ADAL" clId="{98D668B8-D5E8-4045-A092-986B7EE436B4}" dt="2021-01-12T21:16:46.311" v="221" actId="164"/>
          <ac:spMkLst>
            <pc:docMk/>
            <pc:sldMk cId="2068844092" sldId="360"/>
            <ac:spMk id="24" creationId="{6C9BB761-2599-40A4-99ED-50C5ACED6CBB}"/>
          </ac:spMkLst>
        </pc:spChg>
        <pc:spChg chg="mod">
          <ac:chgData name="Carrie Whitlock" userId="3dc208b1-1348-40b2-bd86-4e2d39cf5e84" providerId="ADAL" clId="{98D668B8-D5E8-4045-A092-986B7EE436B4}" dt="2021-01-12T21:16:20.996" v="219" actId="207"/>
          <ac:spMkLst>
            <pc:docMk/>
            <pc:sldMk cId="2068844092" sldId="360"/>
            <ac:spMk id="30" creationId="{AEDE7216-FB45-4179-906A-6593C611C6B7}"/>
          </ac:spMkLst>
        </pc:spChg>
        <pc:spChg chg="mod">
          <ac:chgData name="Carrie Whitlock" userId="3dc208b1-1348-40b2-bd86-4e2d39cf5e84" providerId="ADAL" clId="{98D668B8-D5E8-4045-A092-986B7EE436B4}" dt="2021-01-12T21:12:30.593" v="53" actId="122"/>
          <ac:spMkLst>
            <pc:docMk/>
            <pc:sldMk cId="2068844092" sldId="360"/>
            <ac:spMk id="31" creationId="{BFDE22E0-1FE2-4FC6-A7EC-8F8517476AFE}"/>
          </ac:spMkLst>
        </pc:spChg>
        <pc:spChg chg="mod topLvl">
          <ac:chgData name="Carrie Whitlock" userId="3dc208b1-1348-40b2-bd86-4e2d39cf5e84" providerId="ADAL" clId="{98D668B8-D5E8-4045-A092-986B7EE436B4}" dt="2021-01-12T21:13:52.560" v="180" actId="164"/>
          <ac:spMkLst>
            <pc:docMk/>
            <pc:sldMk cId="2068844092" sldId="360"/>
            <ac:spMk id="33" creationId="{E2A2977D-F1C8-4507-BF66-8453C23449B3}"/>
          </ac:spMkLst>
        </pc:spChg>
        <pc:spChg chg="mod topLvl">
          <ac:chgData name="Carrie Whitlock" userId="3dc208b1-1348-40b2-bd86-4e2d39cf5e84" providerId="ADAL" clId="{98D668B8-D5E8-4045-A092-986B7EE436B4}" dt="2021-01-12T21:16:28.162" v="220" actId="207"/>
          <ac:spMkLst>
            <pc:docMk/>
            <pc:sldMk cId="2068844092" sldId="360"/>
            <ac:spMk id="34" creationId="{4523577F-FFC6-4288-B985-FBEA45E79803}"/>
          </ac:spMkLst>
        </pc:spChg>
        <pc:spChg chg="mod topLvl">
          <ac:chgData name="Carrie Whitlock" userId="3dc208b1-1348-40b2-bd86-4e2d39cf5e84" providerId="ADAL" clId="{98D668B8-D5E8-4045-A092-986B7EE436B4}" dt="2021-01-12T21:13:52.560" v="180" actId="164"/>
          <ac:spMkLst>
            <pc:docMk/>
            <pc:sldMk cId="2068844092" sldId="360"/>
            <ac:spMk id="35" creationId="{0EC67BC2-3A65-4A70-8F82-F8266D70AB50}"/>
          </ac:spMkLst>
        </pc:spChg>
        <pc:spChg chg="mod topLvl">
          <ac:chgData name="Carrie Whitlock" userId="3dc208b1-1348-40b2-bd86-4e2d39cf5e84" providerId="ADAL" clId="{98D668B8-D5E8-4045-A092-986B7EE436B4}" dt="2021-01-12T21:16:02.978" v="217" actId="164"/>
          <ac:spMkLst>
            <pc:docMk/>
            <pc:sldMk cId="2068844092" sldId="360"/>
            <ac:spMk id="38" creationId="{B4985C6F-40F3-4929-9040-83D99175FD65}"/>
          </ac:spMkLst>
        </pc:spChg>
        <pc:spChg chg="mod topLvl">
          <ac:chgData name="Carrie Whitlock" userId="3dc208b1-1348-40b2-bd86-4e2d39cf5e84" providerId="ADAL" clId="{98D668B8-D5E8-4045-A092-986B7EE436B4}" dt="2021-01-12T21:16:02.978" v="217" actId="164"/>
          <ac:spMkLst>
            <pc:docMk/>
            <pc:sldMk cId="2068844092" sldId="360"/>
            <ac:spMk id="39" creationId="{67D6E2BB-4910-4A8B-BEC0-D87339C246F6}"/>
          </ac:spMkLst>
        </pc:spChg>
        <pc:spChg chg="mod topLvl">
          <ac:chgData name="Carrie Whitlock" userId="3dc208b1-1348-40b2-bd86-4e2d39cf5e84" providerId="ADAL" clId="{98D668B8-D5E8-4045-A092-986B7EE436B4}" dt="2021-01-12T21:16:02.978" v="217" actId="164"/>
          <ac:spMkLst>
            <pc:docMk/>
            <pc:sldMk cId="2068844092" sldId="360"/>
            <ac:spMk id="40" creationId="{4467328B-205F-4EC5-9BC2-699D100C8EEE}"/>
          </ac:spMkLst>
        </pc:spChg>
        <pc:grpChg chg="del mod">
          <ac:chgData name="Carrie Whitlock" userId="3dc208b1-1348-40b2-bd86-4e2d39cf5e84" providerId="ADAL" clId="{98D668B8-D5E8-4045-A092-986B7EE436B4}" dt="2021-01-12T21:09:58.947" v="15" actId="165"/>
          <ac:grpSpMkLst>
            <pc:docMk/>
            <pc:sldMk cId="2068844092" sldId="360"/>
            <ac:grpSpMk id="4" creationId="{AA9D865F-4FFC-4952-8F4F-08EE37A8D14F}"/>
          </ac:grpSpMkLst>
        </pc:grpChg>
        <pc:grpChg chg="add 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19" creationId="{7812ED66-DE8F-483B-B348-F5416A1312DC}"/>
          </ac:grpSpMkLst>
        </pc:grpChg>
        <pc:grpChg chg="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21" creationId="{A901F602-A7BD-4ACC-9975-FFFA7E1CD5F4}"/>
          </ac:grpSpMkLst>
        </pc:grpChg>
        <pc:grpChg chg="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25" creationId="{1A59C317-3E42-4A81-9313-60EFB4EEB0F9}"/>
          </ac:grpSpMkLst>
        </pc:grpChg>
        <pc:grpChg chg="add 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28" creationId="{C105AF30-C046-469F-8D95-7697F993C95C}"/>
          </ac:grpSpMkLst>
        </pc:grpChg>
        <pc:grpChg chg="add del mod">
          <ac:chgData name="Carrie Whitlock" userId="3dc208b1-1348-40b2-bd86-4e2d39cf5e84" providerId="ADAL" clId="{98D668B8-D5E8-4045-A092-986B7EE436B4}" dt="2021-01-12T21:13:31.110" v="165" actId="165"/>
          <ac:grpSpMkLst>
            <pc:docMk/>
            <pc:sldMk cId="2068844092" sldId="360"/>
            <ac:grpSpMk id="32" creationId="{D02958A5-06FE-410C-8855-A6FBAD253DCD}"/>
          </ac:grpSpMkLst>
        </pc:grpChg>
        <pc:grpChg chg="add 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36" creationId="{0E579136-5F82-405A-93E1-CBC7E9B02EC1}"/>
          </ac:grpSpMkLst>
        </pc:grpChg>
        <pc:grpChg chg="add del mod">
          <ac:chgData name="Carrie Whitlock" userId="3dc208b1-1348-40b2-bd86-4e2d39cf5e84" providerId="ADAL" clId="{98D668B8-D5E8-4045-A092-986B7EE436B4}" dt="2021-01-12T21:15:06.494" v="215" actId="165"/>
          <ac:grpSpMkLst>
            <pc:docMk/>
            <pc:sldMk cId="2068844092" sldId="360"/>
            <ac:grpSpMk id="37" creationId="{8C657643-0952-4E21-B74A-B66313F4DC9E}"/>
          </ac:grpSpMkLst>
        </pc:grpChg>
        <pc:grpChg chg="add 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41" creationId="{E8FAF944-7779-407D-AA93-7C6DB13C189A}"/>
          </ac:grpSpMkLst>
        </pc:grpChg>
        <pc:grpChg chg="add mod">
          <ac:chgData name="Carrie Whitlock" userId="3dc208b1-1348-40b2-bd86-4e2d39cf5e84" providerId="ADAL" clId="{98D668B8-D5E8-4045-A092-986B7EE436B4}" dt="2021-01-12T21:16:46.311" v="221" actId="164"/>
          <ac:grpSpMkLst>
            <pc:docMk/>
            <pc:sldMk cId="2068844092" sldId="360"/>
            <ac:grpSpMk id="42" creationId="{A667D2F8-D933-4683-B093-BBE84E775742}"/>
          </ac:grpSpMkLst>
        </pc:grpChg>
        <pc:graphicFrameChg chg="del mod">
          <ac:chgData name="Carrie Whitlock" userId="3dc208b1-1348-40b2-bd86-4e2d39cf5e84" providerId="ADAL" clId="{98D668B8-D5E8-4045-A092-986B7EE436B4}" dt="2021-01-12T21:09:47.489" v="14" actId="18245"/>
          <ac:graphicFrameMkLst>
            <pc:docMk/>
            <pc:sldMk cId="2068844092" sldId="360"/>
            <ac:graphicFrameMk id="6" creationId="{9F08590E-099A-4029-A695-1D6711F8FEB5}"/>
          </ac:graphicFrameMkLst>
        </pc:graphicFrameChg>
      </pc:sldChg>
      <pc:sldChg chg="modTransition">
        <pc:chgData name="Carrie Whitlock" userId="3dc208b1-1348-40b2-bd86-4e2d39cf5e84" providerId="ADAL" clId="{98D668B8-D5E8-4045-A092-986B7EE436B4}" dt="2021-01-13T00:50:53.130" v="223"/>
        <pc:sldMkLst>
          <pc:docMk/>
          <pc:sldMk cId="3682558351" sldId="373"/>
        </pc:sldMkLst>
      </pc:sldChg>
      <pc:sldChg chg="modTransition">
        <pc:chgData name="Carrie Whitlock" userId="3dc208b1-1348-40b2-bd86-4e2d39cf5e84" providerId="ADAL" clId="{98D668B8-D5E8-4045-A092-986B7EE436B4}" dt="2021-01-13T00:51:10.271" v="224"/>
        <pc:sldMkLst>
          <pc:docMk/>
          <pc:sldMk cId="2743790194" sldId="375"/>
        </pc:sldMkLst>
      </pc:sldChg>
      <pc:sldChg chg="modTransition">
        <pc:chgData name="Carrie Whitlock" userId="3dc208b1-1348-40b2-bd86-4e2d39cf5e84" providerId="ADAL" clId="{98D668B8-D5E8-4045-A092-986B7EE436B4}" dt="2021-01-13T00:51:10.271" v="224"/>
        <pc:sldMkLst>
          <pc:docMk/>
          <pc:sldMk cId="2033974168" sldId="376"/>
        </pc:sldMkLst>
      </pc:sldChg>
      <pc:sldChg chg="modSp">
        <pc:chgData name="Carrie Whitlock" userId="3dc208b1-1348-40b2-bd86-4e2d39cf5e84" providerId="ADAL" clId="{98D668B8-D5E8-4045-A092-986B7EE436B4}" dt="2021-01-13T00:53:21.763" v="350" actId="20577"/>
        <pc:sldMkLst>
          <pc:docMk/>
          <pc:sldMk cId="2250501450" sldId="480"/>
        </pc:sldMkLst>
        <pc:spChg chg="mod">
          <ac:chgData name="Carrie Whitlock" userId="3dc208b1-1348-40b2-bd86-4e2d39cf5e84" providerId="ADAL" clId="{98D668B8-D5E8-4045-A092-986B7EE436B4}" dt="2021-01-13T00:53:21.763" v="350" actId="20577"/>
          <ac:spMkLst>
            <pc:docMk/>
            <pc:sldMk cId="2250501450" sldId="480"/>
            <ac:spMk id="13" creationId="{CFC47404-C5A0-4E53-B591-59655FC2CF1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atchengineering.sharepoint.com/sites/GlobalUrbanSolutions/Oakland/Shared%20Documents/Projects/Elk%20Grove%20Resiliency%20Plan%20(H-361017)/Data/Elk%20Grove%20Demograph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atchengineering.sharepoint.com/sites/GlobalUrbanSolutions/Oakland/Shared%20Documents/Projects/Elk%20Grove%20Resiliency%20Plan%20(H-361017)/Data/Elk%20Grove%20Demograph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atchengineering.sharepoint.com/sites/GlobalUrbanSolutions/Oakland/Shared%20Documents/Projects/Elk%20Grove%20Resiliency%20Plan%20(H-361017)/Data/Elk%20Grove%20Demograph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B-4D3D-B6BD-F942CD01EED6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B-4D3D-B6BD-F942CD01EE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B-4D3D-B6BD-F942CD01EED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B-4D3D-B6BD-F942CD01EED6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4B-4D3D-B6BD-F942CD01EED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4B-4D3D-B6BD-F942CD01EED6}"/>
              </c:ext>
            </c:extLst>
          </c:dPt>
          <c:dLbls>
            <c:dLbl>
              <c:idx val="0"/>
              <c:layout>
                <c:manualLayout>
                  <c:x val="1.5700484584853416E-2"/>
                  <c:y val="-7.74693350548760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4B-4D3D-B6BD-F942CD01EED6}"/>
                </c:ext>
              </c:extLst>
            </c:dLbl>
            <c:dLbl>
              <c:idx val="1"/>
              <c:layout>
                <c:manualLayout>
                  <c:x val="9.6618366676021021E-3"/>
                  <c:y val="-0.1575209812782440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1202"/>
                        <a:gd name="adj2" fmla="val 10612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14B-4D3D-B6BD-F942CD01EED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 dirty="0"/>
                      <a:t>Sales Tax
</a:t>
                    </a:r>
                    <a:fld id="{5768B8E6-3D06-4B6B-9EFE-0761ACBD67C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14B-4D3D-B6BD-F942CD01EE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Breakdown'!$A$2:$A$6</c:f>
              <c:strCache>
                <c:ptCount val="5"/>
                <c:pt idx="0">
                  <c:v>Utility Users Tax</c:v>
                </c:pt>
                <c:pt idx="1">
                  <c:v>Other Revenue</c:v>
                </c:pt>
                <c:pt idx="2">
                  <c:v>Fuel Sales</c:v>
                </c:pt>
                <c:pt idx="3">
                  <c:v>Auto and Transport Sales</c:v>
                </c:pt>
                <c:pt idx="4">
                  <c:v>Other Sales</c:v>
                </c:pt>
              </c:strCache>
            </c:strRef>
          </c:cat>
          <c:val>
            <c:numRef>
              <c:f>'Budget Breakdown'!$B$2:$B$6</c:f>
              <c:numCache>
                <c:formatCode>"$"#,##0</c:formatCode>
                <c:ptCount val="5"/>
                <c:pt idx="0">
                  <c:v>6049794</c:v>
                </c:pt>
                <c:pt idx="1">
                  <c:v>38083243</c:v>
                </c:pt>
                <c:pt idx="2">
                  <c:v>2164041</c:v>
                </c:pt>
                <c:pt idx="3">
                  <c:v>9250542</c:v>
                </c:pt>
                <c:pt idx="4">
                  <c:v>15905822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4B-4D3D-B6BD-F942CD01E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'Sales Tax Together'!$A$71</c:f>
              <c:strCache>
                <c:ptCount val="1"/>
                <c:pt idx="0">
                  <c:v>Households in Elk Grove (high estimate)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Together'!$B$71:$AQ$71</c:f>
              <c:numCache>
                <c:formatCode>General</c:formatCode>
                <c:ptCount val="42"/>
                <c:pt idx="9">
                  <c:v>52631.59857769715</c:v>
                </c:pt>
                <c:pt idx="10">
                  <c:v>53944.132905763327</c:v>
                </c:pt>
                <c:pt idx="11">
                  <c:v>55289.399402505871</c:v>
                </c:pt>
                <c:pt idx="12">
                  <c:v>56668.21434742571</c:v>
                </c:pt>
                <c:pt idx="13">
                  <c:v>58081.414376518631</c:v>
                </c:pt>
                <c:pt idx="14">
                  <c:v>59529.856989928463</c:v>
                </c:pt>
                <c:pt idx="15">
                  <c:v>61014.4210722602</c:v>
                </c:pt>
                <c:pt idx="16">
                  <c:v>62536.007425868724</c:v>
                </c:pt>
                <c:pt idx="17">
                  <c:v>64095.539317446797</c:v>
                </c:pt>
                <c:pt idx="18">
                  <c:v>65693.963038243935</c:v>
                </c:pt>
                <c:pt idx="19">
                  <c:v>67332.248478256093</c:v>
                </c:pt>
                <c:pt idx="20">
                  <c:v>69011.389714734556</c:v>
                </c:pt>
                <c:pt idx="21">
                  <c:v>70732.405615371201</c:v>
                </c:pt>
                <c:pt idx="22">
                  <c:v>72496.340456526043</c:v>
                </c:pt>
                <c:pt idx="23">
                  <c:v>74304.264556872193</c:v>
                </c:pt>
                <c:pt idx="24">
                  <c:v>76157.274926842845</c:v>
                </c:pt>
                <c:pt idx="25">
                  <c:v>78056.495934274164</c:v>
                </c:pt>
                <c:pt idx="26">
                  <c:v>80003.07998664811</c:v>
                </c:pt>
                <c:pt idx="27">
                  <c:v>81998.208230349162</c:v>
                </c:pt>
                <c:pt idx="28">
                  <c:v>84043.091267359152</c:v>
                </c:pt>
                <c:pt idx="29">
                  <c:v>86138.969889825152</c:v>
                </c:pt>
                <c:pt idx="30">
                  <c:v>88287.115832946176</c:v>
                </c:pt>
                <c:pt idx="31">
                  <c:v>90488.832546635385</c:v>
                </c:pt>
                <c:pt idx="32">
                  <c:v>92745.455986426168</c:v>
                </c:pt>
                <c:pt idx="33">
                  <c:v>95058.355424101988</c:v>
                </c:pt>
                <c:pt idx="34">
                  <c:v>97428.934278541725</c:v>
                </c:pt>
                <c:pt idx="35">
                  <c:v>99858.630967284873</c:v>
                </c:pt>
                <c:pt idx="36">
                  <c:v>102348.91977933311</c:v>
                </c:pt>
                <c:pt idx="37">
                  <c:v>104901.31176971798</c:v>
                </c:pt>
                <c:pt idx="38">
                  <c:v>107517.35567637737</c:v>
                </c:pt>
                <c:pt idx="39">
                  <c:v>110198.63885989721</c:v>
                </c:pt>
                <c:pt idx="40">
                  <c:v>112946.78826668863</c:v>
                </c:pt>
                <c:pt idx="41">
                  <c:v>115763.47141618488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8-4F7D-869D-74DA05E3D9D5}"/>
            </c:ext>
          </c:extLst>
        </c:ser>
        <c:ser>
          <c:idx val="6"/>
          <c:order val="6"/>
          <c:tx>
            <c:strRef>
              <c:f>'Sales Tax Together'!$A$72</c:f>
              <c:strCache>
                <c:ptCount val="1"/>
                <c:pt idx="0">
                  <c:v>Households in Elk Grove (low estimate)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Together'!$B$72:$AQ$72</c:f>
              <c:numCache>
                <c:formatCode>General</c:formatCode>
                <c:ptCount val="42"/>
                <c:pt idx="9">
                  <c:v>52287.667145503467</c:v>
                </c:pt>
                <c:pt idx="10">
                  <c:v>52960.274059551106</c:v>
                </c:pt>
                <c:pt idx="11">
                  <c:v>53641.533110623059</c:v>
                </c:pt>
                <c:pt idx="12">
                  <c:v>54331.555596229839</c:v>
                </c:pt>
                <c:pt idx="13">
                  <c:v>55030.454245567089</c:v>
                </c:pt>
                <c:pt idx="14">
                  <c:v>55738.34323793216</c:v>
                </c:pt>
                <c:pt idx="15">
                  <c:v>56455.338221377649</c:v>
                </c:pt>
                <c:pt idx="16">
                  <c:v>57181.55633160485</c:v>
                </c:pt>
                <c:pt idx="17">
                  <c:v>57917.116211100241</c:v>
                </c:pt>
                <c:pt idx="18">
                  <c:v>58662.138028518166</c:v>
                </c:pt>
                <c:pt idx="19">
                  <c:v>59416.743498312797</c:v>
                </c:pt>
                <c:pt idx="20">
                  <c:v>60181.055900621112</c:v>
                </c:pt>
                <c:pt idx="21">
                  <c:v>60955.2001014095</c:v>
                </c:pt>
                <c:pt idx="22">
                  <c:v>61739.302572863737</c:v>
                </c:pt>
                <c:pt idx="23">
                  <c:v>62533.491414057011</c:v>
                </c:pt>
                <c:pt idx="24">
                  <c:v>63337.896371876021</c:v>
                </c:pt>
                <c:pt idx="25">
                  <c:v>64152.648862217713</c:v>
                </c:pt>
                <c:pt idx="26">
                  <c:v>64977.881991458758</c:v>
                </c:pt>
                <c:pt idx="27">
                  <c:v>65813.730578201168</c:v>
                </c:pt>
                <c:pt idx="28">
                  <c:v>66660.331175297673</c:v>
                </c:pt>
                <c:pt idx="29">
                  <c:v>67517.822092160393</c:v>
                </c:pt>
                <c:pt idx="30">
                  <c:v>68386.343417356489</c:v>
                </c:pt>
                <c:pt idx="31">
                  <c:v>69266.037041494506</c:v>
                </c:pt>
                <c:pt idx="32">
                  <c:v>70157.046680405037</c:v>
                </c:pt>
                <c:pt idx="33">
                  <c:v>71059.517898619655</c:v>
                </c:pt>
                <c:pt idx="34">
                  <c:v>71973.598133151856</c:v>
                </c:pt>
                <c:pt idx="35">
                  <c:v>72899.436717583842</c:v>
                </c:pt>
                <c:pt idx="36">
                  <c:v>73837.184906463241</c:v>
                </c:pt>
                <c:pt idx="37">
                  <c:v>74786.9959000136</c:v>
                </c:pt>
                <c:pt idx="38">
                  <c:v>75749.024869162735</c:v>
                </c:pt>
                <c:pt idx="39">
                  <c:v>76723.428980893063</c:v>
                </c:pt>
                <c:pt idx="40">
                  <c:v>77710.36742391804</c:v>
                </c:pt>
                <c:pt idx="41">
                  <c:v>78710.001434688864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8-4F7D-869D-74DA05E3D9D5}"/>
            </c:ext>
          </c:extLst>
        </c:ser>
        <c:ser>
          <c:idx val="7"/>
          <c:order val="7"/>
          <c:tx>
            <c:strRef>
              <c:f>'Sales Tax Together'!$A$70</c:f>
              <c:strCache>
                <c:ptCount val="1"/>
                <c:pt idx="0">
                  <c:v>Households in Elk Grove (historical)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'Sales Tax Together'!$B$70:$AQ$70</c:f>
              <c:numCache>
                <c:formatCode>General</c:formatCode>
                <c:ptCount val="42"/>
                <c:pt idx="0">
                  <c:v>40036</c:v>
                </c:pt>
                <c:pt idx="1">
                  <c:v>44335</c:v>
                </c:pt>
                <c:pt idx="2">
                  <c:v>45317</c:v>
                </c:pt>
                <c:pt idx="3">
                  <c:v>46825</c:v>
                </c:pt>
                <c:pt idx="4">
                  <c:v>47657</c:v>
                </c:pt>
                <c:pt idx="5">
                  <c:v>48737</c:v>
                </c:pt>
                <c:pt idx="6">
                  <c:v>49316</c:v>
                </c:pt>
                <c:pt idx="7">
                  <c:v>50573</c:v>
                </c:pt>
                <c:pt idx="8">
                  <c:v>51351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8-4F7D-869D-74DA05E3D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9529952"/>
        <c:axId val="679529624"/>
      </c:barChart>
      <c:lineChart>
        <c:grouping val="standard"/>
        <c:varyColors val="0"/>
        <c:ser>
          <c:idx val="0"/>
          <c:order val="0"/>
          <c:tx>
            <c:strRef>
              <c:f>'Sales Tax Together'!$A$65</c:f>
              <c:strCache>
                <c:ptCount val="1"/>
                <c:pt idx="0">
                  <c:v>Historical 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Together'!$B$65:$AQ$65</c:f>
              <c:numCache>
                <c:formatCode>"$"#,##0</c:formatCode>
                <c:ptCount val="42"/>
                <c:pt idx="0">
                  <c:v>10067451.703934446</c:v>
                </c:pt>
                <c:pt idx="1">
                  <c:v>9942310.7116106227</c:v>
                </c:pt>
                <c:pt idx="2">
                  <c:v>12419653.267680531</c:v>
                </c:pt>
                <c:pt idx="3">
                  <c:v>14060832.43206138</c:v>
                </c:pt>
                <c:pt idx="4">
                  <c:v>13770406.848968375</c:v>
                </c:pt>
                <c:pt idx="5">
                  <c:v>16050285.684621217</c:v>
                </c:pt>
                <c:pt idx="6">
                  <c:v>20496277.014009219</c:v>
                </c:pt>
                <c:pt idx="7">
                  <c:v>17280075.826734155</c:v>
                </c:pt>
                <c:pt idx="8">
                  <c:v>16935113.696487814</c:v>
                </c:pt>
                <c:pt idx="9">
                  <c:v>17561155.711116459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D8-4F7D-869D-74DA05E3D9D5}"/>
            </c:ext>
          </c:extLst>
        </c:ser>
        <c:ser>
          <c:idx val="1"/>
          <c:order val="1"/>
          <c:tx>
            <c:strRef>
              <c:f>'Sales Tax Together'!$A$66</c:f>
              <c:strCache>
                <c:ptCount val="1"/>
                <c:pt idx="0">
                  <c:v>Scenario 1, Individual Autonomous TNCs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4.5893719806763288E-2"/>
                  <c:y val="4.3899289864428662E-2"/>
                </c:manualLayout>
              </c:layout>
              <c:tx>
                <c:rich>
                  <a:bodyPr/>
                  <a:lstStyle/>
                  <a:p>
                    <a:fld id="{B3CE8D95-5A47-4C72-AEAF-BB3D8540371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million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CD8-4F7D-869D-74DA05E3D9D5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Together'!$B$66:$AQ$66</c:f>
              <c:numCache>
                <c:formatCode>General</c:formatCode>
                <c:ptCount val="42"/>
                <c:pt idx="9" formatCode="&quot;$&quot;#,##0">
                  <c:v>17625882.400504045</c:v>
                </c:pt>
                <c:pt idx="10" formatCode="&quot;$&quot;#,##0">
                  <c:v>16655222.007280031</c:v>
                </c:pt>
                <c:pt idx="11" formatCode="&quot;$&quot;#,##0">
                  <c:v>17018097.033430129</c:v>
                </c:pt>
                <c:pt idx="12" formatCode="&quot;$&quot;#,##0">
                  <c:v>17229284.089132566</c:v>
                </c:pt>
                <c:pt idx="13" formatCode="&quot;$&quot;#,##0">
                  <c:v>17398044.252043195</c:v>
                </c:pt>
                <c:pt idx="14" formatCode="&quot;$&quot;#,##0">
                  <c:v>17579532.498781152</c:v>
                </c:pt>
                <c:pt idx="15" formatCode="&quot;$&quot;#,##0">
                  <c:v>17734963.773450233</c:v>
                </c:pt>
                <c:pt idx="16" formatCode="&quot;$&quot;#,##0">
                  <c:v>17851605.919034362</c:v>
                </c:pt>
                <c:pt idx="17" formatCode="&quot;$&quot;#,##0">
                  <c:v>17935003.780657731</c:v>
                </c:pt>
                <c:pt idx="18" formatCode="&quot;$&quot;#,##0">
                  <c:v>18033816.480875861</c:v>
                </c:pt>
                <c:pt idx="19" formatCode="&quot;$&quot;#,##0">
                  <c:v>18055958.001419581</c:v>
                </c:pt>
                <c:pt idx="20" formatCode="&quot;$&quot;#,##0">
                  <c:v>18102789.013970234</c:v>
                </c:pt>
                <c:pt idx="21" formatCode="&quot;$&quot;#,##0">
                  <c:v>18053857.508023724</c:v>
                </c:pt>
                <c:pt idx="22" formatCode="&quot;$&quot;#,##0">
                  <c:v>18064296.417731434</c:v>
                </c:pt>
                <c:pt idx="23" formatCode="&quot;$&quot;#,##0">
                  <c:v>18044063.567133319</c:v>
                </c:pt>
                <c:pt idx="24" formatCode="&quot;$&quot;#,##0">
                  <c:v>17996581.808833376</c:v>
                </c:pt>
                <c:pt idx="25" formatCode="&quot;$&quot;#,##0">
                  <c:v>17940239.357851617</c:v>
                </c:pt>
                <c:pt idx="26" formatCode="&quot;$&quot;#,##0">
                  <c:v>17875963.554719187</c:v>
                </c:pt>
                <c:pt idx="27" formatCode="&quot;$&quot;#,##0">
                  <c:v>17860172.797020864</c:v>
                </c:pt>
                <c:pt idx="28" formatCode="&quot;$&quot;#,##0">
                  <c:v>17805280.540972911</c:v>
                </c:pt>
                <c:pt idx="29" formatCode="&quot;$&quot;#,##0">
                  <c:v>17775227.764304776</c:v>
                </c:pt>
                <c:pt idx="30" formatCode="&quot;$&quot;#,##0">
                  <c:v>17729210.989870388</c:v>
                </c:pt>
                <c:pt idx="31" formatCode="&quot;$&quot;#,##0">
                  <c:v>17688762.203679599</c:v>
                </c:pt>
                <c:pt idx="32" formatCode="&quot;$&quot;#,##0">
                  <c:v>17669331.075851142</c:v>
                </c:pt>
                <c:pt idx="33" formatCode="&quot;$&quot;#,##0">
                  <c:v>17667032.671547562</c:v>
                </c:pt>
                <c:pt idx="34" formatCode="&quot;$&quot;#,##0">
                  <c:v>17643291.754671156</c:v>
                </c:pt>
                <c:pt idx="35" formatCode="&quot;$&quot;#,##0">
                  <c:v>17631653.786018826</c:v>
                </c:pt>
                <c:pt idx="36" formatCode="&quot;$&quot;#,##0">
                  <c:v>17631523.198376879</c:v>
                </c:pt>
                <c:pt idx="37" formatCode="&quot;$&quot;#,##0">
                  <c:v>17653624.452140864</c:v>
                </c:pt>
                <c:pt idx="38" formatCode="&quot;$&quot;#,##0">
                  <c:v>17679861.580492161</c:v>
                </c:pt>
                <c:pt idx="39" formatCode="&quot;$&quot;#,##0">
                  <c:v>17748533.290134065</c:v>
                </c:pt>
                <c:pt idx="40" formatCode="&quot;$&quot;#,##0">
                  <c:v>17765118.79395774</c:v>
                </c:pt>
                <c:pt idx="41" formatCode="&quot;$&quot;#,##0">
                  <c:v>17787703.810093105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D8-4F7D-869D-74DA05E3D9D5}"/>
            </c:ext>
          </c:extLst>
        </c:ser>
        <c:ser>
          <c:idx val="2"/>
          <c:order val="2"/>
          <c:tx>
            <c:strRef>
              <c:f>'Sales Tax Together'!$A$67</c:f>
              <c:strCache>
                <c:ptCount val="1"/>
                <c:pt idx="0">
                  <c:v>Scenario 2, Personal AV Ownership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4.4685990338164248E-2"/>
                  <c:y val="-5.1646223369916089E-2"/>
                </c:manualLayout>
              </c:layout>
              <c:tx>
                <c:rich>
                  <a:bodyPr/>
                  <a:lstStyle/>
                  <a:p>
                    <a:fld id="{9506A5A8-95C8-4ECE-9546-4A6EBCF2DDF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million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CD8-4F7D-869D-74DA05E3D9D5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Together'!$B$67:$AQ$67</c:f>
              <c:numCache>
                <c:formatCode>General</c:formatCode>
                <c:ptCount val="42"/>
                <c:pt idx="9" formatCode="&quot;$&quot;#,##0">
                  <c:v>17624217.838499185</c:v>
                </c:pt>
                <c:pt idx="10" formatCode="&quot;$&quot;#,##0">
                  <c:v>18376607.851918463</c:v>
                </c:pt>
                <c:pt idx="11" formatCode="&quot;$&quot;#,##0">
                  <c:v>18826710.977923773</c:v>
                </c:pt>
                <c:pt idx="12" formatCode="&quot;$&quot;#,##0">
                  <c:v>19124019.015444312</c:v>
                </c:pt>
                <c:pt idx="13" formatCode="&quot;$&quot;#,##0">
                  <c:v>19377751.339798942</c:v>
                </c:pt>
                <c:pt idx="14" formatCode="&quot;$&quot;#,##0">
                  <c:v>19643497.422597207</c:v>
                </c:pt>
                <c:pt idx="15" formatCode="&quot;$&quot;#,##0">
                  <c:v>19881172.497514635</c:v>
                </c:pt>
                <c:pt idx="16" formatCode="&quot;$&quot;#,##0">
                  <c:v>20077376.541612692</c:v>
                </c:pt>
                <c:pt idx="17" formatCode="&quot;$&quot;#,##0">
                  <c:v>20237769.936261587</c:v>
                </c:pt>
                <c:pt idx="18" formatCode="&quot;$&quot;#,##0">
                  <c:v>20410557.072616011</c:v>
                </c:pt>
                <c:pt idx="19" formatCode="&quot;$&quot;#,##0">
                  <c:v>20504282.164508041</c:v>
                </c:pt>
                <c:pt idx="20" formatCode="&quot;$&quot;#,##0">
                  <c:v>20616775.008580334</c:v>
                </c:pt>
                <c:pt idx="21" formatCode="&quot;$&quot;#,##0">
                  <c:v>20632217.699343983</c:v>
                </c:pt>
                <c:pt idx="22" formatCode="&quot;$&quot;#,##0">
                  <c:v>20701706.084483407</c:v>
                </c:pt>
                <c:pt idx="23" formatCode="&quot;$&quot;#,##0">
                  <c:v>20739214.173179023</c:v>
                </c:pt>
                <c:pt idx="24" formatCode="&quot;$&quot;#,##0">
                  <c:v>20749875.095754892</c:v>
                </c:pt>
                <c:pt idx="25" formatCode="&quot;$&quot;#,##0">
                  <c:v>20749834.659021564</c:v>
                </c:pt>
                <c:pt idx="26" formatCode="&quot;$&quot;#,##0">
                  <c:v>20743280.79475455</c:v>
                </c:pt>
                <c:pt idx="27" formatCode="&quot;$&quot;#,##0">
                  <c:v>20782480.282191485</c:v>
                </c:pt>
                <c:pt idx="28" formatCode="&quot;$&quot;#,##0">
                  <c:v>20784994.579151079</c:v>
                </c:pt>
                <c:pt idx="29" formatCode="&quot;$&quot;#,##0">
                  <c:v>20813896.013891779</c:v>
                </c:pt>
                <c:pt idx="30" formatCode="&quot;$&quot;#,##0">
                  <c:v>20827321.839124385</c:v>
                </c:pt>
                <c:pt idx="31" formatCode="&quot;$&quot;#,##0">
                  <c:v>20849303.039608635</c:v>
                </c:pt>
                <c:pt idx="32" formatCode="&quot;$&quot;#,##0">
                  <c:v>20893464.688653864</c:v>
                </c:pt>
                <c:pt idx="33" formatCode="&quot;$&quot;#,##0">
                  <c:v>20956896.269865837</c:v>
                </c:pt>
                <c:pt idx="34" formatCode="&quot;$&quot;#,##0">
                  <c:v>21004463.638739027</c:v>
                </c:pt>
                <c:pt idx="35" formatCode="&quot;$&quot;#,##0">
                  <c:v>21070051.022518247</c:v>
                </c:pt>
                <c:pt idx="36" formatCode="&quot;$&quot;#,##0">
                  <c:v>21149715.429933291</c:v>
                </c:pt>
                <c:pt idx="37" formatCode="&quot;$&quot;#,##0">
                  <c:v>21252982.921351075</c:v>
                </c:pt>
                <c:pt idx="38" formatCode="&quot;$&quot;#,##0">
                  <c:v>21363971.375146367</c:v>
                </c:pt>
                <c:pt idx="39" formatCode="&quot;$&quot;#,##0">
                  <c:v>21522823.258456394</c:v>
                </c:pt>
                <c:pt idx="40" formatCode="&quot;$&quot;#,##0">
                  <c:v>21631075.866987541</c:v>
                </c:pt>
                <c:pt idx="41" formatCode="&quot;$&quot;#,##0">
                  <c:v>21749315.484403145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D8-4F7D-869D-74DA05E3D9D5}"/>
            </c:ext>
          </c:extLst>
        </c:ser>
        <c:ser>
          <c:idx val="3"/>
          <c:order val="3"/>
          <c:tx>
            <c:strRef>
              <c:f>'Sales Tax Together'!$A$68</c:f>
              <c:strCache>
                <c:ptCount val="1"/>
                <c:pt idx="0">
                  <c:v>Scenario 3, Shared Autonomous TNCs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4.9516908212560384E-2"/>
                  <c:y val="4.389928986442871E-2"/>
                </c:manualLayout>
              </c:layout>
              <c:tx>
                <c:rich>
                  <a:bodyPr/>
                  <a:lstStyle/>
                  <a:p>
                    <a:fld id="{48EBF44A-2F0B-4221-8530-C2F7C3B3D66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million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CD8-4F7D-869D-74DA05E3D9D5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Together'!$B$68:$AQ$68</c:f>
              <c:numCache>
                <c:formatCode>General</c:formatCode>
                <c:ptCount val="42"/>
                <c:pt idx="9" formatCode="&quot;$&quot;#,##0">
                  <c:v>17325499.894988164</c:v>
                </c:pt>
                <c:pt idx="10" formatCode="&quot;$&quot;#,##0">
                  <c:v>16013435.843070239</c:v>
                </c:pt>
                <c:pt idx="11" formatCode="&quot;$&quot;#,##0">
                  <c:v>16229358.747494746</c:v>
                </c:pt>
                <c:pt idx="12" formatCode="&quot;$&quot;#,##0">
                  <c:v>16300903.60092143</c:v>
                </c:pt>
                <c:pt idx="13" formatCode="&quot;$&quot;#,##0">
                  <c:v>16342191.506603092</c:v>
                </c:pt>
                <c:pt idx="14" formatCode="&quot;$&quot;#,##0">
                  <c:v>16400732.289277755</c:v>
                </c:pt>
                <c:pt idx="15" formatCode="&quot;$&quot;#,##0">
                  <c:v>16442351.785778139</c:v>
                </c:pt>
                <c:pt idx="16" formatCode="&quot;$&quot;#,##0">
                  <c:v>16455467.46672309</c:v>
                </c:pt>
                <c:pt idx="17" formatCode="&quot;$&quot;#,##0">
                  <c:v>16444821.844921237</c:v>
                </c:pt>
                <c:pt idx="18" formatCode="&quot;$&quot;#,##0">
                  <c:v>16450164.884089094</c:v>
                </c:pt>
                <c:pt idx="19" formatCode="&quot;$&quot;#,##0">
                  <c:v>16395964.405103937</c:v>
                </c:pt>
                <c:pt idx="20" formatCode="&quot;$&quot;#,##0">
                  <c:v>16364037.31527007</c:v>
                </c:pt>
                <c:pt idx="21" formatCode="&quot;$&quot;#,##0">
                  <c:v>16257022.570986822</c:v>
                </c:pt>
                <c:pt idx="22" formatCode="&quot;$&quot;#,##0">
                  <c:v>16209695.985257935</c:v>
                </c:pt>
                <c:pt idx="23" formatCode="&quot;$&quot;#,##0">
                  <c:v>16139438.253659312</c:v>
                </c:pt>
                <c:pt idx="24" formatCode="&quot;$&quot;#,##0">
                  <c:v>16049095.319003785</c:v>
                </c:pt>
                <c:pt idx="25" formatCode="&quot;$&quot;#,##0">
                  <c:v>15953093.103409771</c:v>
                </c:pt>
                <c:pt idx="26" formatCode="&quot;$&quot;#,##0">
                  <c:v>15852073.801043201</c:v>
                </c:pt>
                <c:pt idx="27" formatCode="&quot;$&quot;#,##0">
                  <c:v>15790572.347438758</c:v>
                </c:pt>
                <c:pt idx="28" formatCode="&quot;$&quot;#,##0">
                  <c:v>15700532.150510784</c:v>
                </c:pt>
                <c:pt idx="29" formatCode="&quot;$&quot;#,##0">
                  <c:v>15630854.987624131</c:v>
                </c:pt>
                <c:pt idx="30" formatCode="&quot;$&quot;#,##0">
                  <c:v>15550828.158845486</c:v>
                </c:pt>
                <c:pt idx="31" formatCode="&quot;$&quot;#,##0">
                  <c:v>15476910.909079172</c:v>
                </c:pt>
                <c:pt idx="32" formatCode="&quot;$&quot;#,##0">
                  <c:v>15420642.098891346</c:v>
                </c:pt>
                <c:pt idx="33" formatCode="&quot;$&quot;#,##0">
                  <c:v>15378904.696666993</c:v>
                </c:pt>
                <c:pt idx="34" formatCode="&quot;$&quot;#,##0">
                  <c:v>15323068.273542803</c:v>
                </c:pt>
                <c:pt idx="35" formatCode="&quot;$&quot;#,##0">
                  <c:v>15278586.824426431</c:v>
                </c:pt>
                <c:pt idx="36" formatCode="&quot;$&quot;#,##0">
                  <c:v>15244464.362968819</c:v>
                </c:pt>
                <c:pt idx="37" formatCode="&quot;$&quot;#,##0">
                  <c:v>15228311.244970642</c:v>
                </c:pt>
                <c:pt idx="38" formatCode="&quot;$&quot;#,##0">
                  <c:v>15216669.615925021</c:v>
                </c:pt>
                <c:pt idx="39" formatCode="&quot;$&quot;#,##0">
                  <c:v>15237984.827335611</c:v>
                </c:pt>
                <c:pt idx="40" formatCode="&quot;$&quot;#,##0">
                  <c:v>15222281.586715106</c:v>
                </c:pt>
                <c:pt idx="41" formatCode="&quot;$&quot;#,##0">
                  <c:v>15212620.480510052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D8-4F7D-869D-74DA05E3D9D5}"/>
            </c:ext>
          </c:extLst>
        </c:ser>
        <c:ser>
          <c:idx val="4"/>
          <c:order val="4"/>
          <c:tx>
            <c:strRef>
              <c:f>'Sales Tax Together'!$A$69</c:f>
              <c:strCache>
                <c:ptCount val="1"/>
                <c:pt idx="0">
                  <c:v>Scenario 4, Business as Usual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3.7439613526570048E-2"/>
                  <c:y val="-2.3240800516462233E-2"/>
                </c:manualLayout>
              </c:layout>
              <c:tx>
                <c:rich>
                  <a:bodyPr/>
                  <a:lstStyle/>
                  <a:p>
                    <a:fld id="{404406AC-AD4E-4B66-88AC-F341B50596BD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million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CD8-4F7D-869D-74DA05E3D9D5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Tax Together'!$B$64:$AQ$64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Together'!$B$69:$AQ$69</c:f>
              <c:numCache>
                <c:formatCode>General</c:formatCode>
                <c:ptCount val="42"/>
                <c:pt idx="9" formatCode="&quot;$&quot;#,##0">
                  <c:v>17323953.636732906</c:v>
                </c:pt>
                <c:pt idx="10" formatCode="&quot;$&quot;#,##0">
                  <c:v>17735608.213231821</c:v>
                </c:pt>
                <c:pt idx="11" formatCode="&quot;$&quot;#,##0">
                  <c:v>18039546.817396156</c:v>
                </c:pt>
                <c:pt idx="12" formatCode="&quot;$&quot;#,##0">
                  <c:v>18198398.929005705</c:v>
                </c:pt>
                <c:pt idx="13" formatCode="&quot;$&quot;#,##0">
                  <c:v>18326188.079809412</c:v>
                </c:pt>
                <c:pt idx="14" formatCode="&quot;$&quot;#,##0">
                  <c:v>18470829.258902233</c:v>
                </c:pt>
                <c:pt idx="15" formatCode="&quot;$&quot;#,##0">
                  <c:v>18597079.618502758</c:v>
                </c:pt>
                <c:pt idx="16" formatCode="&quot;$&quot;#,##0">
                  <c:v>18692637.642441984</c:v>
                </c:pt>
                <c:pt idx="17" formatCode="&quot;$&quot;#,##0">
                  <c:v>18762346.634329915</c:v>
                </c:pt>
                <c:pt idx="18" formatCode="&quot;$&quot;#,##0">
                  <c:v>18845583.027562872</c:v>
                </c:pt>
                <c:pt idx="19" formatCode="&quot;$&quot;#,##0">
                  <c:v>18867329.540636972</c:v>
                </c:pt>
                <c:pt idx="20" formatCode="&quot;$&quot;#,##0">
                  <c:v>18906421.711131737</c:v>
                </c:pt>
                <c:pt idx="21" formatCode="&quot;$&quot;#,##0">
                  <c:v>18869074.634915497</c:v>
                </c:pt>
                <c:pt idx="22" formatCode="&quot;$&quot;#,##0">
                  <c:v>18886745.926599719</c:v>
                </c:pt>
                <c:pt idx="23" formatCode="&quot;$&quot;#,##0">
                  <c:v>18880340.989665933</c:v>
                </c:pt>
                <c:pt idx="24" formatCode="&quot;$&quot;#,##0">
                  <c:v>18854019.811417341</c:v>
                </c:pt>
                <c:pt idx="25" formatCode="&quot;$&quot;#,##0">
                  <c:v>18820425.048576239</c:v>
                </c:pt>
                <c:pt idx="26" formatCode="&quot;$&quot;#,##0">
                  <c:v>18782713.578962579</c:v>
                </c:pt>
                <c:pt idx="27" formatCode="&quot;$&quot;#,##0">
                  <c:v>18782576.078001324</c:v>
                </c:pt>
                <c:pt idx="28" formatCode="&quot;$&quot;#,##0">
                  <c:v>18755843.888074808</c:v>
                </c:pt>
                <c:pt idx="29" formatCode="&quot;$&quot;#,##0">
                  <c:v>18750637.372801118</c:v>
                </c:pt>
                <c:pt idx="30" formatCode="&quot;$&quot;#,##0">
                  <c:v>18735673.908652902</c:v>
                </c:pt>
                <c:pt idx="31" formatCode="&quot;$&quot;#,##0">
                  <c:v>18729339.780901171</c:v>
                </c:pt>
                <c:pt idx="32" formatCode="&quot;$&quot;#,##0">
                  <c:v>18741770.55654218</c:v>
                </c:pt>
                <c:pt idx="33" formatCode="&quot;$&quot;#,##0">
                  <c:v>18770599.07035245</c:v>
                </c:pt>
                <c:pt idx="34" formatCode="&quot;$&quot;#,##0">
                  <c:v>18790010.835236266</c:v>
                </c:pt>
                <c:pt idx="35" formatCode="&quot;$&quot;#,##0">
                  <c:v>18825806.497217119</c:v>
                </c:pt>
                <c:pt idx="36" formatCode="&quot;$&quot;#,##0">
                  <c:v>18874287.842757583</c:v>
                </c:pt>
                <c:pt idx="37" formatCode="&quot;$&quot;#,##0">
                  <c:v>18942052.880314238</c:v>
                </c:pt>
                <c:pt idx="38" formatCode="&quot;$&quot;#,##0">
                  <c:v>19017377.975652836</c:v>
                </c:pt>
                <c:pt idx="39" formatCode="&quot;$&quot;#,##0">
                  <c:v>19130132.349112302</c:v>
                </c:pt>
                <c:pt idx="40" formatCode="&quot;$&quot;#,##0">
                  <c:v>19207524.083679944</c:v>
                </c:pt>
                <c:pt idx="41" formatCode="&quot;$&quot;#,##0">
                  <c:v>19294459.895471897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D8-4F7D-869D-74DA05E3D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045920"/>
        <c:axId val="722043296"/>
      </c:lineChart>
      <c:catAx>
        <c:axId val="7220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043296"/>
        <c:crosses val="autoZero"/>
        <c:auto val="1"/>
        <c:lblAlgn val="ctr"/>
        <c:lblOffset val="100"/>
        <c:noMultiLvlLbl val="0"/>
      </c:catAx>
      <c:valAx>
        <c:axId val="7220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Total Vehicle-Related Tax Revenue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045920"/>
        <c:crosses val="autoZero"/>
        <c:crossBetween val="between"/>
        <c:dispUnits>
          <c:builtInUnit val="millions"/>
        </c:dispUnits>
      </c:valAx>
      <c:valAx>
        <c:axId val="679529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529952"/>
        <c:crosses val="max"/>
        <c:crossBetween val="between"/>
      </c:valAx>
      <c:catAx>
        <c:axId val="67952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9529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'Sales Tax Together'!$A$92</c:f>
              <c:strCache>
                <c:ptCount val="1"/>
                <c:pt idx="0">
                  <c:v>Revenue per Household (historical)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'Sales Tax Together'!$B$91:$AQ$91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Together'!$B$92:$AQ$92</c:f>
              <c:numCache>
                <c:formatCode>"$"#,##0.00</c:formatCode>
                <c:ptCount val="42"/>
                <c:pt idx="0">
                  <c:v>251.45997861760532</c:v>
                </c:pt>
                <c:pt idx="1">
                  <c:v>224.25421702065236</c:v>
                </c:pt>
                <c:pt idx="2">
                  <c:v>274.06168254033878</c:v>
                </c:pt>
                <c:pt idx="3">
                  <c:v>300.28472892816615</c:v>
                </c:pt>
                <c:pt idx="4">
                  <c:v>288.94825207143498</c:v>
                </c:pt>
                <c:pt idx="5">
                  <c:v>329.32444928126921</c:v>
                </c:pt>
                <c:pt idx="6">
                  <c:v>415.61110012996227</c:v>
                </c:pt>
                <c:pt idx="7">
                  <c:v>341.68579729765202</c:v>
                </c:pt>
                <c:pt idx="8">
                  <c:v>329.79131266163881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90-47B6-AAA7-A208371F1BAF}"/>
            </c:ext>
          </c:extLst>
        </c:ser>
        <c:ser>
          <c:idx val="1"/>
          <c:order val="1"/>
          <c:tx>
            <c:strRef>
              <c:f>'Sales Tax Together'!$A$93</c:f>
              <c:strCache>
                <c:ptCount val="1"/>
                <c:pt idx="0">
                  <c:v>Revenue per Household (low estimate)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1.5700484584853416E-2"/>
                  <c:y val="-6.19754680438993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E20E8F-6BFA-4416-ADBF-AB213C8C15CF}" type="VALUE">
                      <a:rPr lang="en-US" sz="1200" baseline="0" smtClean="0"/>
                      <a:pPr>
                        <a:defRPr sz="1200"/>
                      </a:pPr>
                      <a:t>[VALUE]</a:t>
                    </a:fld>
                    <a:r>
                      <a:rPr lang="en-US" sz="1200" baseline="0" dirty="0"/>
                      <a:t> per household</a:t>
                    </a:r>
                  </a:p>
                </c:rich>
              </c:tx>
              <c:numFmt formatCode="&quot;$&quot;#,##0" sourceLinked="0"/>
              <c:spPr>
                <a:solidFill>
                  <a:srgbClr val="FFFFFF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5D-46CD-9A49-A4BD603F6C11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Tax Together'!$B$91:$AQ$91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Together'!$B$93:$AQ$93</c:f>
              <c:numCache>
                <c:formatCode>General</c:formatCode>
                <c:ptCount val="42"/>
                <c:pt idx="8" formatCode="&quot;$&quot;#,##0.00">
                  <c:v>329.79131266163881</c:v>
                </c:pt>
                <c:pt idx="9" formatCode="&quot;$&quot;#,##0.00">
                  <c:v>329.18437522682268</c:v>
                </c:pt>
                <c:pt idx="10" formatCode="&quot;$&quot;#,##0.00">
                  <c:v>296.85222433817972</c:v>
                </c:pt>
                <c:pt idx="11" formatCode="&quot;$&quot;#,##0.00">
                  <c:v>293.53472678090236</c:v>
                </c:pt>
                <c:pt idx="12" formatCode="&quot;$&quot;#,##0.00">
                  <c:v>287.65514828087993</c:v>
                </c:pt>
                <c:pt idx="13" formatCode="&quot;$&quot;#,##0.00">
                  <c:v>281.3669687976809</c:v>
                </c:pt>
                <c:pt idx="14" formatCode="&quot;$&quot;#,##0.00">
                  <c:v>275.50431192960042</c:v>
                </c:pt>
                <c:pt idx="15" formatCode="&quot;$&quot;#,##0.00">
                  <c:v>269.48304182555859</c:v>
                </c:pt>
                <c:pt idx="16" formatCode="&quot;$&quot;#,##0.00">
                  <c:v>263.13588193537441</c:v>
                </c:pt>
                <c:pt idx="17" formatCode="&quot;$&quot;#,##0.00">
                  <c:v>256.5673371351906</c:v>
                </c:pt>
                <c:pt idx="18" formatCode="&quot;$&quot;#,##0.00">
                  <c:v>250.40603616062228</c:v>
                </c:pt>
                <c:pt idx="19" formatCode="&quot;$&quot;#,##0.00">
                  <c:v>243.50834519359262</c:v>
                </c:pt>
                <c:pt idx="20" formatCode="&quot;$&quot;#,##0.00">
                  <c:v>237.12081995323447</c:v>
                </c:pt>
                <c:pt idx="21" formatCode="&quot;$&quot;#,##0.00">
                  <c:v>229.83839485665578</c:v>
                </c:pt>
                <c:pt idx="22" formatCode="&quot;$&quot;#,##0.00">
                  <c:v>223.59329978839995</c:v>
                </c:pt>
                <c:pt idx="23" formatCode="&quot;$&quot;#,##0.00">
                  <c:v>217.20742880519663</c:v>
                </c:pt>
                <c:pt idx="24" formatCode="&quot;$&quot;#,##0.00">
                  <c:v>210.73620785959906</c:v>
                </c:pt>
                <c:pt idx="25" formatCode="&quot;$&quot;#,##0.00">
                  <c:v>204.37880169310623</c:v>
                </c:pt>
                <c:pt idx="26" formatCode="&quot;$&quot;#,##0.00">
                  <c:v>198.14329402928973</c:v>
                </c:pt>
                <c:pt idx="27" formatCode="&quot;$&quot;#,##0.00">
                  <c:v>192.5721633219097</c:v>
                </c:pt>
                <c:pt idx="28" formatCode="&quot;$&quot;#,##0.00">
                  <c:v>186.81526242965069</c:v>
                </c:pt>
                <c:pt idx="29" formatCode="&quot;$&quot;#,##0.00">
                  <c:v>181.46089984146036</c:v>
                </c:pt>
                <c:pt idx="30" formatCode="&quot;$&quot;#,##0.00">
                  <c:v>176.13927029024512</c:v>
                </c:pt>
                <c:pt idx="31" formatCode="&quot;$&quot;#,##0.00">
                  <c:v>171.03669561769195</c:v>
                </c:pt>
                <c:pt idx="32" formatCode="&quot;$&quot;#,##0.00">
                  <c:v>166.26843800464192</c:v>
                </c:pt>
                <c:pt idx="33" formatCode="&quot;$&quot;#,##0.00">
                  <c:v>161.78382876554249</c:v>
                </c:pt>
                <c:pt idx="34" formatCode="&quot;$&quot;#,##0.00">
                  <c:v>157.27430857177751</c:v>
                </c:pt>
                <c:pt idx="35" formatCode="&quot;$&quot;#,##0.00">
                  <c:v>153.00216592626748</c:v>
                </c:pt>
                <c:pt idx="36" formatCode="&quot;$&quot;#,##0.00">
                  <c:v>148.94602108001015</c:v>
                </c:pt>
                <c:pt idx="37" formatCode="&quot;$&quot;#,##0.00">
                  <c:v>145.16797729279321</c:v>
                </c:pt>
                <c:pt idx="38" formatCode="&quot;$&quot;#,##0.00">
                  <c:v>141.52756566787733</c:v>
                </c:pt>
                <c:pt idx="39" formatCode="&quot;$&quot;#,##0.00">
                  <c:v>138.27743232571743</c:v>
                </c:pt>
                <c:pt idx="40" formatCode="&quot;$&quot;#,##0.00">
                  <c:v>134.77392159901382</c:v>
                </c:pt>
                <c:pt idx="41" formatCode="&quot;$&quot;#,##0.00">
                  <c:v>131.41123270067362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90-47B6-AAA7-A208371F1BAF}"/>
            </c:ext>
          </c:extLst>
        </c:ser>
        <c:ser>
          <c:idx val="2"/>
          <c:order val="2"/>
          <c:tx>
            <c:strRef>
              <c:f>'Sales Tax Together'!$A$94</c:f>
              <c:strCache>
                <c:ptCount val="1"/>
                <c:pt idx="0">
                  <c:v>Revenue per Household (high estimate)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9.6618366676021021E-3"/>
                  <c:y val="-5.1646223369916124E-2"/>
                </c:manualLayout>
              </c:layout>
              <c:tx>
                <c:rich>
                  <a:bodyPr/>
                  <a:lstStyle/>
                  <a:p>
                    <a:fld id="{75EC8AD2-93D3-4792-8BDD-E35AE6C34395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per household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5D-46CD-9A49-A4BD603F6C11}"/>
                </c:ext>
              </c:extLst>
            </c:dLbl>
            <c:numFmt formatCode="&quot;$&quot;#,##0" sourceLinked="0"/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Tax Together'!$B$91:$AQ$91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Together'!$B$94:$AQ$94</c:f>
              <c:numCache>
                <c:formatCode>General</c:formatCode>
                <c:ptCount val="42"/>
                <c:pt idx="8" formatCode="&quot;$&quot;#,##0.00">
                  <c:v>329.79131266163881</c:v>
                </c:pt>
                <c:pt idx="9" formatCode="&quot;$&quot;#,##0.00">
                  <c:v>337.06261534781055</c:v>
                </c:pt>
                <c:pt idx="10" formatCode="&quot;$&quot;#,##0.00">
                  <c:v>346.98853391987569</c:v>
                </c:pt>
                <c:pt idx="11" formatCode="&quot;$&quot;#,##0.00">
                  <c:v>350.97264910564928</c:v>
                </c:pt>
                <c:pt idx="12" formatCode="&quot;$&quot;#,##0.00">
                  <c:v>351.98732680445028</c:v>
                </c:pt>
                <c:pt idx="13" formatCode="&quot;$&quot;#,##0.00">
                  <c:v>352.12777371104278</c:v>
                </c:pt>
                <c:pt idx="14" formatCode="&quot;$&quot;#,##0.00">
                  <c:v>352.42341773138719</c:v>
                </c:pt>
                <c:pt idx="15" formatCode="&quot;$&quot;#,##0.00">
                  <c:v>352.15753060507456</c:v>
                </c:pt>
                <c:pt idx="16" formatCode="&quot;$&quot;#,##0.00">
                  <c:v>351.11630094817326</c:v>
                </c:pt>
                <c:pt idx="17" formatCode="&quot;$&quot;#,##0.00">
                  <c:v>349.42640898240836</c:v>
                </c:pt>
                <c:pt idx="18" formatCode="&quot;$&quot;#,##0.00">
                  <c:v>347.93408079830925</c:v>
                </c:pt>
                <c:pt idx="19" formatCode="&quot;$&quot;#,##0.00">
                  <c:v>345.09266171900322</c:v>
                </c:pt>
                <c:pt idx="20" formatCode="&quot;$&quot;#,##0.00">
                  <c:v>342.57915053244443</c:v>
                </c:pt>
                <c:pt idx="21" formatCode="&quot;$&quot;#,##0.00">
                  <c:v>338.48166628964759</c:v>
                </c:pt>
                <c:pt idx="22" formatCode="&quot;$&quot;#,##0.00">
                  <c:v>335.30838901284289</c:v>
                </c:pt>
                <c:pt idx="23" formatCode="&quot;$&quot;#,##0.00">
                  <c:v>331.64970808773711</c:v>
                </c:pt>
                <c:pt idx="24" formatCode="&quot;$&quot;#,##0.00">
                  <c:v>327.60600342528073</c:v>
                </c:pt>
                <c:pt idx="25" formatCode="&quot;$&quot;#,##0.00">
                  <c:v>323.44470613499556</c:v>
                </c:pt>
                <c:pt idx="26" formatCode="&quot;$&quot;#,##0.00">
                  <c:v>319.23602553683145</c:v>
                </c:pt>
                <c:pt idx="27" formatCode="&quot;$&quot;#,##0.00">
                  <c:v>315.77727169708658</c:v>
                </c:pt>
                <c:pt idx="28" formatCode="&quot;$&quot;#,##0.00">
                  <c:v>311.80455021281648</c:v>
                </c:pt>
                <c:pt idx="29" formatCode="&quot;$&quot;#,##0.00">
                  <c:v>308.27262149364435</c:v>
                </c:pt>
                <c:pt idx="30" formatCode="&quot;$&quot;#,##0.00">
                  <c:v>304.55381584034802</c:v>
                </c:pt>
                <c:pt idx="31" formatCode="&quot;$&quot;#,##0.00">
                  <c:v>301.00326119594013</c:v>
                </c:pt>
                <c:pt idx="32" formatCode="&quot;$&quot;#,##0.00">
                  <c:v>297.80992326875469</c:v>
                </c:pt>
                <c:pt idx="33" formatCode="&quot;$&quot;#,##0.00">
                  <c:v>294.92032720746801</c:v>
                </c:pt>
                <c:pt idx="34" formatCode="&quot;$&quot;#,##0.00">
                  <c:v>291.83567563039668</c:v>
                </c:pt>
                <c:pt idx="35" formatCode="&quot;$&quot;#,##0.00">
                  <c:v>289.02899626158575</c:v>
                </c:pt>
                <c:pt idx="36" formatCode="&quot;$&quot;#,##0.00">
                  <c:v>286.43718550112249</c:v>
                </c:pt>
                <c:pt idx="37" formatCode="&quot;$&quot;#,##0.00">
                  <c:v>284.1801929009855</c:v>
                </c:pt>
                <c:pt idx="38" formatCode="&quot;$&quot;#,##0.00">
                  <c:v>282.03625607124604</c:v>
                </c:pt>
                <c:pt idx="39" formatCode="&quot;$&quot;#,##0.00">
                  <c:v>280.52478290322978</c:v>
                </c:pt>
                <c:pt idx="40" formatCode="&quot;$&quot;#,##0.00">
                  <c:v>278.35508419343586</c:v>
                </c:pt>
                <c:pt idx="41" formatCode="&quot;$&quot;#,##0.00">
                  <c:v>276.32213299411586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90-47B6-AAA7-A208371F1BAF}"/>
            </c:ext>
          </c:extLst>
        </c:ser>
        <c:ser>
          <c:idx val="3"/>
          <c:order val="3"/>
          <c:tx>
            <c:strRef>
              <c:f>'Sales Tax Together'!$A$95</c:f>
              <c:strCache>
                <c:ptCount val="1"/>
                <c:pt idx="0">
                  <c:v>2019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'Sales Tax Together'!$B$91:$AQ$91</c:f>
              <c:numCache>
                <c:formatCode>General</c:formatCode>
                <c:ptCount val="4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2041</c:v>
                </c:pt>
                <c:pt idx="33">
                  <c:v>2042</c:v>
                </c:pt>
                <c:pt idx="34">
                  <c:v>2043</c:v>
                </c:pt>
                <c:pt idx="35">
                  <c:v>2044</c:v>
                </c:pt>
                <c:pt idx="36">
                  <c:v>2045</c:v>
                </c:pt>
                <c:pt idx="37">
                  <c:v>2046</c:v>
                </c:pt>
                <c:pt idx="38">
                  <c:v>2047</c:v>
                </c:pt>
                <c:pt idx="39">
                  <c:v>2048</c:v>
                </c:pt>
                <c:pt idx="40">
                  <c:v>2049</c:v>
                </c:pt>
                <c:pt idx="41">
                  <c:v>2050</c:v>
                </c:pt>
              </c:numCache>
            </c:numRef>
          </c:cat>
          <c:val>
            <c:numRef>
              <c:f>'Sales Tax Together'!$B$95:$AQ$95</c:f>
              <c:numCache>
                <c:formatCode>"$"#,##0.00</c:formatCode>
                <c:ptCount val="42"/>
                <c:pt idx="0">
                  <c:v>333.12349528731659</c:v>
                </c:pt>
                <c:pt idx="1">
                  <c:v>333.12349528731659</c:v>
                </c:pt>
                <c:pt idx="2">
                  <c:v>333.12349528731659</c:v>
                </c:pt>
                <c:pt idx="3">
                  <c:v>333.12349528731659</c:v>
                </c:pt>
                <c:pt idx="4">
                  <c:v>333.12349528731659</c:v>
                </c:pt>
                <c:pt idx="5">
                  <c:v>333.12349528731659</c:v>
                </c:pt>
                <c:pt idx="6">
                  <c:v>333.12349528731659</c:v>
                </c:pt>
                <c:pt idx="7">
                  <c:v>333.12349528731659</c:v>
                </c:pt>
                <c:pt idx="8">
                  <c:v>333.12349528731659</c:v>
                </c:pt>
                <c:pt idx="9">
                  <c:v>333.12349528731659</c:v>
                </c:pt>
                <c:pt idx="10">
                  <c:v>333.12349528731659</c:v>
                </c:pt>
                <c:pt idx="11">
                  <c:v>333.12349528731659</c:v>
                </c:pt>
                <c:pt idx="12">
                  <c:v>333.12349528731659</c:v>
                </c:pt>
                <c:pt idx="13">
                  <c:v>333.12349528731659</c:v>
                </c:pt>
                <c:pt idx="14">
                  <c:v>333.12349528731659</c:v>
                </c:pt>
                <c:pt idx="15">
                  <c:v>333.12349528731659</c:v>
                </c:pt>
                <c:pt idx="16">
                  <c:v>333.12349528731659</c:v>
                </c:pt>
                <c:pt idx="17">
                  <c:v>333.12349528731659</c:v>
                </c:pt>
                <c:pt idx="18">
                  <c:v>333.12349528731659</c:v>
                </c:pt>
                <c:pt idx="19">
                  <c:v>333.12349528731659</c:v>
                </c:pt>
                <c:pt idx="20">
                  <c:v>333.12349528731659</c:v>
                </c:pt>
                <c:pt idx="21">
                  <c:v>333.12349528731659</c:v>
                </c:pt>
                <c:pt idx="22">
                  <c:v>333.12349528731659</c:v>
                </c:pt>
                <c:pt idx="23">
                  <c:v>333.12349528731659</c:v>
                </c:pt>
                <c:pt idx="24">
                  <c:v>333.12349528731659</c:v>
                </c:pt>
                <c:pt idx="25">
                  <c:v>333.12349528731659</c:v>
                </c:pt>
                <c:pt idx="26">
                  <c:v>333.12349528731659</c:v>
                </c:pt>
                <c:pt idx="27">
                  <c:v>333.12349528731659</c:v>
                </c:pt>
                <c:pt idx="28">
                  <c:v>333.12349528731659</c:v>
                </c:pt>
                <c:pt idx="29">
                  <c:v>333.12349528731659</c:v>
                </c:pt>
                <c:pt idx="30">
                  <c:v>333.12349528731659</c:v>
                </c:pt>
                <c:pt idx="31">
                  <c:v>333.12349528731659</c:v>
                </c:pt>
                <c:pt idx="32">
                  <c:v>333.12349528731659</c:v>
                </c:pt>
                <c:pt idx="33">
                  <c:v>333.12349528731659</c:v>
                </c:pt>
                <c:pt idx="34">
                  <c:v>333.12349528731659</c:v>
                </c:pt>
                <c:pt idx="35">
                  <c:v>333.12349528731659</c:v>
                </c:pt>
                <c:pt idx="36">
                  <c:v>333.12349528731659</c:v>
                </c:pt>
                <c:pt idx="37">
                  <c:v>333.12349528731659</c:v>
                </c:pt>
                <c:pt idx="38">
                  <c:v>333.12349528731659</c:v>
                </c:pt>
                <c:pt idx="39">
                  <c:v>333.12349528731659</c:v>
                </c:pt>
                <c:pt idx="40">
                  <c:v>333.12349528731659</c:v>
                </c:pt>
                <c:pt idx="41">
                  <c:v>333.12349528731659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90-47B6-AAA7-A208371F1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715872"/>
        <c:axId val="585712592"/>
      </c:lineChart>
      <c:catAx>
        <c:axId val="5857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712592"/>
        <c:crosses val="autoZero"/>
        <c:auto val="1"/>
        <c:lblAlgn val="ctr"/>
        <c:lblOffset val="100"/>
        <c:noMultiLvlLbl val="0"/>
      </c:catAx>
      <c:valAx>
        <c:axId val="5857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City Revenue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71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2:38:24.519" idx="1">
    <p:pos x="5601" y="2024"/>
    <p:text>I'll have the draft StoryMap to show briefly and discuss how this can be used for outreach during implementation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2:54:52.689" idx="2">
    <p:pos x="5525" y="1555"/>
    <p:text>Carrie, can you provide details on Planning Commision and City Council meetings - Date and Time? Maybe put a plug in for coming an provding comment to suport the plan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FF801-8227-4D0D-9375-59CE7AA6CE3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E8B34-D0F1-4D0A-ADAD-576E6107E455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October 2019</a:t>
          </a:r>
        </a:p>
        <a:p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 Working Group Meeting</a:t>
          </a:r>
        </a:p>
      </dgm:t>
    </dgm:pt>
    <dgm:pt modelId="{54086331-9484-4E1B-92E1-7296241B217A}" type="parTrans" cxnId="{D5CAB500-18D0-418D-9008-2FA2F4AE66B2}">
      <dgm:prSet/>
      <dgm:spPr/>
      <dgm:t>
        <a:bodyPr/>
        <a:lstStyle/>
        <a:p>
          <a:endParaRPr lang="en-US"/>
        </a:p>
      </dgm:t>
    </dgm:pt>
    <dgm:pt modelId="{FA675669-8DE4-49EB-A139-DA898141A3D4}" type="sibTrans" cxnId="{D5CAB500-18D0-418D-9008-2FA2F4AE66B2}">
      <dgm:prSet/>
      <dgm:spPr/>
      <dgm:t>
        <a:bodyPr/>
        <a:lstStyle/>
        <a:p>
          <a:endParaRPr lang="en-US"/>
        </a:p>
      </dgm:t>
    </dgm:pt>
    <dgm:pt modelId="{C1ED318B-1483-435A-AEF7-3B807D294539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February 2020 </a:t>
          </a:r>
        </a:p>
        <a:p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1st Public Workshop</a:t>
          </a:r>
        </a:p>
        <a:p>
          <a:endParaRPr lang="en-US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23E2AA1-188D-4813-A147-52803ED8FAE6}" type="parTrans" cxnId="{E7394F1D-0397-4CBD-9008-5022F166B4A0}">
      <dgm:prSet/>
      <dgm:spPr/>
      <dgm:t>
        <a:bodyPr/>
        <a:lstStyle/>
        <a:p>
          <a:endParaRPr lang="en-US"/>
        </a:p>
      </dgm:t>
    </dgm:pt>
    <dgm:pt modelId="{FFA87ECB-23BD-4DBB-B7D6-8BE3FFD3D3E3}" type="sibTrans" cxnId="{E7394F1D-0397-4CBD-9008-5022F166B4A0}">
      <dgm:prSet/>
      <dgm:spPr/>
      <dgm:t>
        <a:bodyPr/>
        <a:lstStyle/>
        <a:p>
          <a:endParaRPr lang="en-US"/>
        </a:p>
      </dgm:t>
    </dgm:pt>
    <dgm:pt modelId="{2F4F68BA-2888-4206-A2B7-6A4A95E7095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February</a:t>
          </a: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2020 </a:t>
          </a:r>
        </a:p>
        <a:p>
          <a:pPr>
            <a:lnSpc>
              <a:spcPct val="100000"/>
            </a:lnSpc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White Papers Released</a:t>
          </a:r>
        </a:p>
      </dgm:t>
    </dgm:pt>
    <dgm:pt modelId="{1B02727E-B738-4F8F-8FC8-8B45D852D374}" type="parTrans" cxnId="{1A55A6B5-21D4-4DC2-B8E3-91F09495F20C}">
      <dgm:prSet/>
      <dgm:spPr/>
      <dgm:t>
        <a:bodyPr/>
        <a:lstStyle/>
        <a:p>
          <a:endParaRPr lang="en-US"/>
        </a:p>
      </dgm:t>
    </dgm:pt>
    <dgm:pt modelId="{3D832199-D676-40B1-AD1F-243E47BEB4DC}" type="sibTrans" cxnId="{1A55A6B5-21D4-4DC2-B8E3-91F09495F20C}">
      <dgm:prSet/>
      <dgm:spPr/>
      <dgm:t>
        <a:bodyPr/>
        <a:lstStyle/>
        <a:p>
          <a:endParaRPr lang="en-US"/>
        </a:p>
      </dgm:t>
    </dgm:pt>
    <dgm:pt modelId="{24078F20-9D0D-4F71-82EA-9109DBFED11C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March 2020</a:t>
          </a:r>
        </a:p>
        <a:p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Working Group Meeting</a:t>
          </a:r>
        </a:p>
      </dgm:t>
    </dgm:pt>
    <dgm:pt modelId="{AFCDA799-497D-46D4-8202-F8FAB97379C4}" type="parTrans" cxnId="{31F90978-1CDE-43FA-8020-7728366C9ED7}">
      <dgm:prSet/>
      <dgm:spPr/>
      <dgm:t>
        <a:bodyPr/>
        <a:lstStyle/>
        <a:p>
          <a:endParaRPr lang="en-US"/>
        </a:p>
      </dgm:t>
    </dgm:pt>
    <dgm:pt modelId="{0BC9D3C1-6F9C-4EB6-9EB9-13CFDAFA74EE}" type="sibTrans" cxnId="{31F90978-1CDE-43FA-8020-7728366C9ED7}">
      <dgm:prSet/>
      <dgm:spPr/>
      <dgm:t>
        <a:bodyPr/>
        <a:lstStyle/>
        <a:p>
          <a:endParaRPr lang="en-US"/>
        </a:p>
      </dgm:t>
    </dgm:pt>
    <dgm:pt modelId="{317B31E7-EAAE-438D-84A2-504F905BE362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Fall 2020</a:t>
          </a:r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Working Group Meeting</a:t>
          </a:r>
        </a:p>
      </dgm:t>
    </dgm:pt>
    <dgm:pt modelId="{9FEF8408-562E-40DB-BABB-B9854FCD54D6}" type="parTrans" cxnId="{F9F13D24-CBB5-4CD4-B811-19F39247E2F2}">
      <dgm:prSet/>
      <dgm:spPr/>
      <dgm:t>
        <a:bodyPr/>
        <a:lstStyle/>
        <a:p>
          <a:endParaRPr lang="en-US"/>
        </a:p>
      </dgm:t>
    </dgm:pt>
    <dgm:pt modelId="{87F49BB7-0ECD-4614-ADC5-85E658B29629}" type="sibTrans" cxnId="{F9F13D24-CBB5-4CD4-B811-19F39247E2F2}">
      <dgm:prSet/>
      <dgm:spPr/>
      <dgm:t>
        <a:bodyPr/>
        <a:lstStyle/>
        <a:p>
          <a:endParaRPr lang="en-US"/>
        </a:p>
      </dgm:t>
    </dgm:pt>
    <dgm:pt modelId="{5794FECA-7D3D-46BB-9073-199F0E7F2577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Winter      2020</a:t>
          </a:r>
        </a:p>
        <a:p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Public Draft Plan</a:t>
          </a:r>
        </a:p>
        <a:p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&amp;  Resilience Task Force </a:t>
          </a:r>
        </a:p>
      </dgm:t>
    </dgm:pt>
    <dgm:pt modelId="{099AAA6D-1C01-43AC-80C4-ED7795085B45}" type="parTrans" cxnId="{C65C6EF2-8698-4E0E-B2EE-D3E2D319D7AC}">
      <dgm:prSet/>
      <dgm:spPr/>
      <dgm:t>
        <a:bodyPr/>
        <a:lstStyle/>
        <a:p>
          <a:endParaRPr lang="en-US"/>
        </a:p>
      </dgm:t>
    </dgm:pt>
    <dgm:pt modelId="{B26C8FB7-C847-4F9F-AAD9-ECFA120E8BEF}" type="sibTrans" cxnId="{C65C6EF2-8698-4E0E-B2EE-D3E2D319D7AC}">
      <dgm:prSet/>
      <dgm:spPr/>
      <dgm:t>
        <a:bodyPr/>
        <a:lstStyle/>
        <a:p>
          <a:endParaRPr lang="en-US"/>
        </a:p>
      </dgm:t>
    </dgm:pt>
    <dgm:pt modelId="{280286B4-9E9E-4F1F-A500-3A71C172D6D4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Winter 2020/21</a:t>
          </a:r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>
            <a:lnSpc>
              <a:spcPct val="90000"/>
            </a:lnSpc>
          </a:pPr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Public Workshop Roadshow</a:t>
          </a:r>
        </a:p>
      </dgm:t>
    </dgm:pt>
    <dgm:pt modelId="{DFFA97EC-CC71-44C8-A0D6-4188382BFB8C}" type="parTrans" cxnId="{91AF5D8D-D34F-45CF-9CD2-014D95D67607}">
      <dgm:prSet/>
      <dgm:spPr/>
      <dgm:t>
        <a:bodyPr/>
        <a:lstStyle/>
        <a:p>
          <a:endParaRPr lang="en-US"/>
        </a:p>
      </dgm:t>
    </dgm:pt>
    <dgm:pt modelId="{4472896D-1E27-4248-BFD0-7B1B08BCC976}" type="sibTrans" cxnId="{91AF5D8D-D34F-45CF-9CD2-014D95D67607}">
      <dgm:prSet/>
      <dgm:spPr/>
      <dgm:t>
        <a:bodyPr/>
        <a:lstStyle/>
        <a:p>
          <a:endParaRPr lang="en-US"/>
        </a:p>
      </dgm:t>
    </dgm:pt>
    <dgm:pt modelId="{61778C88-1EA9-41C4-97AD-4AD779372D7C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Winter 2020/21 </a:t>
          </a:r>
        </a:p>
        <a:p>
          <a:r>
            <a:rPr 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Adopt Final Plan</a:t>
          </a:r>
        </a:p>
      </dgm:t>
    </dgm:pt>
    <dgm:pt modelId="{D6F928B9-A8EE-4007-BC36-65FBE2E2BC9E}" type="parTrans" cxnId="{59D8D960-F5C1-4B64-BC8E-893DDAD2E51F}">
      <dgm:prSet/>
      <dgm:spPr/>
      <dgm:t>
        <a:bodyPr/>
        <a:lstStyle/>
        <a:p>
          <a:endParaRPr lang="en-US"/>
        </a:p>
      </dgm:t>
    </dgm:pt>
    <dgm:pt modelId="{87829578-B6D1-4AC1-B8BC-5DB7327F3FAD}" type="sibTrans" cxnId="{59D8D960-F5C1-4B64-BC8E-893DDAD2E51F}">
      <dgm:prSet/>
      <dgm:spPr/>
      <dgm:t>
        <a:bodyPr/>
        <a:lstStyle/>
        <a:p>
          <a:endParaRPr lang="en-US"/>
        </a:p>
      </dgm:t>
    </dgm:pt>
    <dgm:pt modelId="{95E0C5D6-534E-48F3-BCD9-B56A17F6F63F}" type="pres">
      <dgm:prSet presAssocID="{53EFF801-8227-4D0D-9375-59CE7AA6CE36}" presName="Name0" presStyleCnt="0">
        <dgm:presLayoutVars>
          <dgm:dir/>
          <dgm:resizeHandles val="exact"/>
        </dgm:presLayoutVars>
      </dgm:prSet>
      <dgm:spPr/>
    </dgm:pt>
    <dgm:pt modelId="{FCFFD9EE-1406-4F4E-96EE-3773164FD7C4}" type="pres">
      <dgm:prSet presAssocID="{53EFF801-8227-4D0D-9375-59CE7AA6CE36}" presName="arrow" presStyleLbl="bgShp" presStyleIdx="0" presStyleCnt="1"/>
      <dgm:spPr/>
    </dgm:pt>
    <dgm:pt modelId="{F6AD201C-B5A0-48C7-8CF9-6B9E8BC1C161}" type="pres">
      <dgm:prSet presAssocID="{53EFF801-8227-4D0D-9375-59CE7AA6CE36}" presName="points" presStyleCnt="0"/>
      <dgm:spPr/>
    </dgm:pt>
    <dgm:pt modelId="{7DFC7C03-F1D3-4C63-9B6F-7584BA17EC48}" type="pres">
      <dgm:prSet presAssocID="{A23E8B34-D0F1-4D0A-ADAD-576E6107E455}" presName="compositeA" presStyleCnt="0"/>
      <dgm:spPr/>
    </dgm:pt>
    <dgm:pt modelId="{3295E727-2A21-421D-9FF7-18B244F9E26F}" type="pres">
      <dgm:prSet presAssocID="{A23E8B34-D0F1-4D0A-ADAD-576E6107E455}" presName="textA" presStyleLbl="revTx" presStyleIdx="0" presStyleCnt="8" custScaleX="223567">
        <dgm:presLayoutVars>
          <dgm:bulletEnabled val="1"/>
        </dgm:presLayoutVars>
      </dgm:prSet>
      <dgm:spPr/>
    </dgm:pt>
    <dgm:pt modelId="{210AE2A2-D0E0-40E9-9E82-BA4707CBFC9B}" type="pres">
      <dgm:prSet presAssocID="{A23E8B34-D0F1-4D0A-ADAD-576E6107E455}" presName="circleA" presStyleLbl="node1" presStyleIdx="0" presStyleCnt="8"/>
      <dgm:spPr>
        <a:solidFill>
          <a:srgbClr val="919925"/>
        </a:solidFill>
      </dgm:spPr>
    </dgm:pt>
    <dgm:pt modelId="{0EC63489-D120-4163-BCB6-69ACFF217D63}" type="pres">
      <dgm:prSet presAssocID="{A23E8B34-D0F1-4D0A-ADAD-576E6107E455}" presName="spaceA" presStyleCnt="0"/>
      <dgm:spPr/>
    </dgm:pt>
    <dgm:pt modelId="{2D1870BA-6969-4B6A-870F-771EE919A7F9}" type="pres">
      <dgm:prSet presAssocID="{FA675669-8DE4-49EB-A139-DA898141A3D4}" presName="space" presStyleCnt="0"/>
      <dgm:spPr/>
    </dgm:pt>
    <dgm:pt modelId="{AFB00AED-FB29-4CB0-9F0C-056366EDAC74}" type="pres">
      <dgm:prSet presAssocID="{C1ED318B-1483-435A-AEF7-3B807D294539}" presName="compositeB" presStyleCnt="0"/>
      <dgm:spPr/>
    </dgm:pt>
    <dgm:pt modelId="{31355002-87D7-492A-B082-ADCE5E077C72}" type="pres">
      <dgm:prSet presAssocID="{C1ED318B-1483-435A-AEF7-3B807D294539}" presName="textB" presStyleLbl="revTx" presStyleIdx="1" presStyleCnt="8" custScaleX="229963">
        <dgm:presLayoutVars>
          <dgm:bulletEnabled val="1"/>
        </dgm:presLayoutVars>
      </dgm:prSet>
      <dgm:spPr/>
    </dgm:pt>
    <dgm:pt modelId="{E81D98F1-CEB4-435D-9780-0C49649925ED}" type="pres">
      <dgm:prSet presAssocID="{C1ED318B-1483-435A-AEF7-3B807D294539}" presName="circleB" presStyleLbl="node1" presStyleIdx="1" presStyleCnt="8"/>
      <dgm:spPr>
        <a:solidFill>
          <a:srgbClr val="919925"/>
        </a:solidFill>
      </dgm:spPr>
    </dgm:pt>
    <dgm:pt modelId="{2A44432A-A818-401C-9A9E-C247DC886BDA}" type="pres">
      <dgm:prSet presAssocID="{C1ED318B-1483-435A-AEF7-3B807D294539}" presName="spaceB" presStyleCnt="0"/>
      <dgm:spPr/>
    </dgm:pt>
    <dgm:pt modelId="{A2B63E8A-FFA7-481A-B01E-2A03F4419181}" type="pres">
      <dgm:prSet presAssocID="{FFA87ECB-23BD-4DBB-B7D6-8BE3FFD3D3E3}" presName="space" presStyleCnt="0"/>
      <dgm:spPr/>
    </dgm:pt>
    <dgm:pt modelId="{435E3DC6-C74B-4826-82E7-EB706709E541}" type="pres">
      <dgm:prSet presAssocID="{2F4F68BA-2888-4206-A2B7-6A4A95E70953}" presName="compositeA" presStyleCnt="0"/>
      <dgm:spPr/>
    </dgm:pt>
    <dgm:pt modelId="{C08D86EF-D794-4961-BF71-35EF815AC2F8}" type="pres">
      <dgm:prSet presAssocID="{2F4F68BA-2888-4206-A2B7-6A4A95E70953}" presName="textA" presStyleLbl="revTx" presStyleIdx="2" presStyleCnt="8" custScaleX="279958">
        <dgm:presLayoutVars>
          <dgm:bulletEnabled val="1"/>
        </dgm:presLayoutVars>
      </dgm:prSet>
      <dgm:spPr/>
    </dgm:pt>
    <dgm:pt modelId="{517E020F-93E2-4A43-AC5F-B3A3BDA0CCDA}" type="pres">
      <dgm:prSet presAssocID="{2F4F68BA-2888-4206-A2B7-6A4A95E70953}" presName="circleA" presStyleLbl="node1" presStyleIdx="2" presStyleCnt="8"/>
      <dgm:spPr>
        <a:solidFill>
          <a:srgbClr val="919925"/>
        </a:solidFill>
      </dgm:spPr>
    </dgm:pt>
    <dgm:pt modelId="{04316141-0317-4C5A-A608-A0F4EA61F0CE}" type="pres">
      <dgm:prSet presAssocID="{2F4F68BA-2888-4206-A2B7-6A4A95E70953}" presName="spaceA" presStyleCnt="0"/>
      <dgm:spPr/>
    </dgm:pt>
    <dgm:pt modelId="{F78B32A5-AF36-485C-9A0D-552FA9C66283}" type="pres">
      <dgm:prSet presAssocID="{3D832199-D676-40B1-AD1F-243E47BEB4DC}" presName="space" presStyleCnt="0"/>
      <dgm:spPr/>
    </dgm:pt>
    <dgm:pt modelId="{F988AA0C-AD74-4D18-8534-99DB46A7D248}" type="pres">
      <dgm:prSet presAssocID="{24078F20-9D0D-4F71-82EA-9109DBFED11C}" presName="compositeB" presStyleCnt="0"/>
      <dgm:spPr/>
    </dgm:pt>
    <dgm:pt modelId="{58661104-B222-4038-923E-9236BF9E138C}" type="pres">
      <dgm:prSet presAssocID="{24078F20-9D0D-4F71-82EA-9109DBFED11C}" presName="textB" presStyleLbl="revTx" presStyleIdx="3" presStyleCnt="8" custScaleX="209309">
        <dgm:presLayoutVars>
          <dgm:bulletEnabled val="1"/>
        </dgm:presLayoutVars>
      </dgm:prSet>
      <dgm:spPr/>
    </dgm:pt>
    <dgm:pt modelId="{64373D14-ABE3-4201-8C62-C917A8F9D8EA}" type="pres">
      <dgm:prSet presAssocID="{24078F20-9D0D-4F71-82EA-9109DBFED11C}" presName="circleB" presStyleLbl="node1" presStyleIdx="3" presStyleCnt="8"/>
      <dgm:spPr>
        <a:solidFill>
          <a:srgbClr val="919925"/>
        </a:solidFill>
      </dgm:spPr>
    </dgm:pt>
    <dgm:pt modelId="{22DA3282-2184-4F82-8049-69F546A68F21}" type="pres">
      <dgm:prSet presAssocID="{24078F20-9D0D-4F71-82EA-9109DBFED11C}" presName="spaceB" presStyleCnt="0"/>
      <dgm:spPr/>
    </dgm:pt>
    <dgm:pt modelId="{70576EDA-F94D-4755-865D-4C1E942BF650}" type="pres">
      <dgm:prSet presAssocID="{0BC9D3C1-6F9C-4EB6-9EB9-13CFDAFA74EE}" presName="space" presStyleCnt="0"/>
      <dgm:spPr/>
    </dgm:pt>
    <dgm:pt modelId="{293FE827-30E6-44C0-8B6B-8928E38C9655}" type="pres">
      <dgm:prSet presAssocID="{317B31E7-EAAE-438D-84A2-504F905BE362}" presName="compositeA" presStyleCnt="0"/>
      <dgm:spPr/>
    </dgm:pt>
    <dgm:pt modelId="{E962CDA7-198D-4D45-A1E0-81A673C51583}" type="pres">
      <dgm:prSet presAssocID="{317B31E7-EAAE-438D-84A2-504F905BE362}" presName="textA" presStyleLbl="revTx" presStyleIdx="4" presStyleCnt="8" custScaleX="226154" custLinFactNeighborX="18796" custLinFactNeighborY="410">
        <dgm:presLayoutVars>
          <dgm:bulletEnabled val="1"/>
        </dgm:presLayoutVars>
      </dgm:prSet>
      <dgm:spPr/>
    </dgm:pt>
    <dgm:pt modelId="{55BA3035-92A7-474C-A45E-A8A019328AF7}" type="pres">
      <dgm:prSet presAssocID="{317B31E7-EAAE-438D-84A2-504F905BE362}" presName="circleA" presStyleLbl="node1" presStyleIdx="4" presStyleCnt="8" custLinFactNeighborX="18405" custLinFactNeighborY="1673"/>
      <dgm:spPr>
        <a:solidFill>
          <a:srgbClr val="919925"/>
        </a:solidFill>
      </dgm:spPr>
    </dgm:pt>
    <dgm:pt modelId="{3CF14B4B-B96C-42C1-A0ED-F90F9C529577}" type="pres">
      <dgm:prSet presAssocID="{317B31E7-EAAE-438D-84A2-504F905BE362}" presName="spaceA" presStyleCnt="0"/>
      <dgm:spPr/>
    </dgm:pt>
    <dgm:pt modelId="{34345502-C39E-4729-AB05-DEEB849CA44D}" type="pres">
      <dgm:prSet presAssocID="{87F49BB7-0ECD-4614-ADC5-85E658B29629}" presName="space" presStyleCnt="0"/>
      <dgm:spPr/>
    </dgm:pt>
    <dgm:pt modelId="{7789AA3B-9EA4-4A6E-BA06-BACBC0F0C6E2}" type="pres">
      <dgm:prSet presAssocID="{5794FECA-7D3D-46BB-9073-199F0E7F2577}" presName="compositeB" presStyleCnt="0"/>
      <dgm:spPr/>
    </dgm:pt>
    <dgm:pt modelId="{DBED0410-82EF-4454-8376-449C46070722}" type="pres">
      <dgm:prSet presAssocID="{5794FECA-7D3D-46BB-9073-199F0E7F2577}" presName="textB" presStyleLbl="revTx" presStyleIdx="5" presStyleCnt="8" custScaleX="219921" custLinFactNeighborX="32465" custLinFactNeighborY="0">
        <dgm:presLayoutVars>
          <dgm:bulletEnabled val="1"/>
        </dgm:presLayoutVars>
      </dgm:prSet>
      <dgm:spPr/>
    </dgm:pt>
    <dgm:pt modelId="{54CB8F0F-2E74-4A96-94C1-A44CE8A72393}" type="pres">
      <dgm:prSet presAssocID="{5794FECA-7D3D-46BB-9073-199F0E7F2577}" presName="circleB" presStyleLbl="node1" presStyleIdx="5" presStyleCnt="8" custLinFactNeighborX="31790" custLinFactNeighborY="1673"/>
      <dgm:spPr>
        <a:solidFill>
          <a:srgbClr val="919925"/>
        </a:solidFill>
      </dgm:spPr>
    </dgm:pt>
    <dgm:pt modelId="{AAE778ED-0494-48DC-B495-FC5D4A42892C}" type="pres">
      <dgm:prSet presAssocID="{5794FECA-7D3D-46BB-9073-199F0E7F2577}" presName="spaceB" presStyleCnt="0"/>
      <dgm:spPr/>
    </dgm:pt>
    <dgm:pt modelId="{539BAA28-2AC7-4231-8D12-A8A38FCAD20F}" type="pres">
      <dgm:prSet presAssocID="{B26C8FB7-C847-4F9F-AAD9-ECFA120E8BEF}" presName="space" presStyleCnt="0"/>
      <dgm:spPr/>
    </dgm:pt>
    <dgm:pt modelId="{3D502EFF-D7A4-4165-B552-08B97B52277B}" type="pres">
      <dgm:prSet presAssocID="{280286B4-9E9E-4F1F-A500-3A71C172D6D4}" presName="compositeA" presStyleCnt="0"/>
      <dgm:spPr/>
    </dgm:pt>
    <dgm:pt modelId="{845FD358-E71B-4F63-9DDA-C7F3A3D395FD}" type="pres">
      <dgm:prSet presAssocID="{280286B4-9E9E-4F1F-A500-3A71C172D6D4}" presName="textA" presStyleLbl="revTx" presStyleIdx="6" presStyleCnt="8" custScaleX="332428">
        <dgm:presLayoutVars>
          <dgm:bulletEnabled val="1"/>
        </dgm:presLayoutVars>
      </dgm:prSet>
      <dgm:spPr/>
    </dgm:pt>
    <dgm:pt modelId="{D49DCC59-054B-494C-9910-4E805020E0D6}" type="pres">
      <dgm:prSet presAssocID="{280286B4-9E9E-4F1F-A500-3A71C172D6D4}" presName="circleA" presStyleLbl="node1" presStyleIdx="6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919925">
            <a:alpha val="50000"/>
          </a:srgbClr>
        </a:solidFill>
        <a:ln>
          <a:noFill/>
        </a:ln>
      </dgm:spPr>
    </dgm:pt>
    <dgm:pt modelId="{9B37625A-0EC8-45F8-B817-232D2A0ED74D}" type="pres">
      <dgm:prSet presAssocID="{280286B4-9E9E-4F1F-A500-3A71C172D6D4}" presName="spaceA" presStyleCnt="0"/>
      <dgm:spPr/>
    </dgm:pt>
    <dgm:pt modelId="{DE3862D0-ABC9-4F99-A178-470FE85F98DD}" type="pres">
      <dgm:prSet presAssocID="{4472896D-1E27-4248-BFD0-7B1B08BCC976}" presName="space" presStyleCnt="0"/>
      <dgm:spPr/>
    </dgm:pt>
    <dgm:pt modelId="{4F3D1771-216D-4416-86D4-57119730D72F}" type="pres">
      <dgm:prSet presAssocID="{61778C88-1EA9-41C4-97AD-4AD779372D7C}" presName="compositeB" presStyleCnt="0"/>
      <dgm:spPr/>
    </dgm:pt>
    <dgm:pt modelId="{529BF27B-52D7-4351-8A0D-5B808ECA323E}" type="pres">
      <dgm:prSet presAssocID="{61778C88-1EA9-41C4-97AD-4AD779372D7C}" presName="textB" presStyleLbl="revTx" presStyleIdx="7" presStyleCnt="8" custScaleX="214174">
        <dgm:presLayoutVars>
          <dgm:bulletEnabled val="1"/>
        </dgm:presLayoutVars>
      </dgm:prSet>
      <dgm:spPr/>
    </dgm:pt>
    <dgm:pt modelId="{D402D5B1-CB38-47E7-8BDC-655AE0FD9FF9}" type="pres">
      <dgm:prSet presAssocID="{61778C88-1EA9-41C4-97AD-4AD779372D7C}" presName="circleB" presStyleLbl="node1" presStyleIdx="7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919925">
            <a:alpha val="50000"/>
          </a:srgbClr>
        </a:solidFill>
        <a:ln>
          <a:noFill/>
        </a:ln>
      </dgm:spPr>
    </dgm:pt>
    <dgm:pt modelId="{50E3DBA9-4842-4778-96FD-E7A5EB0E11AB}" type="pres">
      <dgm:prSet presAssocID="{61778C88-1EA9-41C4-97AD-4AD779372D7C}" presName="spaceB" presStyleCnt="0"/>
      <dgm:spPr/>
    </dgm:pt>
  </dgm:ptLst>
  <dgm:cxnLst>
    <dgm:cxn modelId="{D5CAB500-18D0-418D-9008-2FA2F4AE66B2}" srcId="{53EFF801-8227-4D0D-9375-59CE7AA6CE36}" destId="{A23E8B34-D0F1-4D0A-ADAD-576E6107E455}" srcOrd="0" destOrd="0" parTransId="{54086331-9484-4E1B-92E1-7296241B217A}" sibTransId="{FA675669-8DE4-49EB-A139-DA898141A3D4}"/>
    <dgm:cxn modelId="{C63C3115-1FEB-4C23-81EE-8ECD7103976F}" type="presOf" srcId="{5794FECA-7D3D-46BB-9073-199F0E7F2577}" destId="{DBED0410-82EF-4454-8376-449C46070722}" srcOrd="0" destOrd="0" presId="urn:microsoft.com/office/officeart/2005/8/layout/hProcess11"/>
    <dgm:cxn modelId="{2629E315-99A9-45F7-86AB-796CE53BB891}" type="presOf" srcId="{24078F20-9D0D-4F71-82EA-9109DBFED11C}" destId="{58661104-B222-4038-923E-9236BF9E138C}" srcOrd="0" destOrd="0" presId="urn:microsoft.com/office/officeart/2005/8/layout/hProcess11"/>
    <dgm:cxn modelId="{E7394F1D-0397-4CBD-9008-5022F166B4A0}" srcId="{53EFF801-8227-4D0D-9375-59CE7AA6CE36}" destId="{C1ED318B-1483-435A-AEF7-3B807D294539}" srcOrd="1" destOrd="0" parTransId="{723E2AA1-188D-4813-A147-52803ED8FAE6}" sibTransId="{FFA87ECB-23BD-4DBB-B7D6-8BE3FFD3D3E3}"/>
    <dgm:cxn modelId="{F9F13D24-CBB5-4CD4-B811-19F39247E2F2}" srcId="{53EFF801-8227-4D0D-9375-59CE7AA6CE36}" destId="{317B31E7-EAAE-438D-84A2-504F905BE362}" srcOrd="4" destOrd="0" parTransId="{9FEF8408-562E-40DB-BABB-B9854FCD54D6}" sibTransId="{87F49BB7-0ECD-4614-ADC5-85E658B29629}"/>
    <dgm:cxn modelId="{25B7623E-8AC3-4D93-A731-AE1B241ADC46}" type="presOf" srcId="{A23E8B34-D0F1-4D0A-ADAD-576E6107E455}" destId="{3295E727-2A21-421D-9FF7-18B244F9E26F}" srcOrd="0" destOrd="0" presId="urn:microsoft.com/office/officeart/2005/8/layout/hProcess11"/>
    <dgm:cxn modelId="{E952B860-88F0-41BA-AFFA-D835167CECEC}" type="presOf" srcId="{53EFF801-8227-4D0D-9375-59CE7AA6CE36}" destId="{95E0C5D6-534E-48F3-BCD9-B56A17F6F63F}" srcOrd="0" destOrd="0" presId="urn:microsoft.com/office/officeart/2005/8/layout/hProcess11"/>
    <dgm:cxn modelId="{59D8D960-F5C1-4B64-BC8E-893DDAD2E51F}" srcId="{53EFF801-8227-4D0D-9375-59CE7AA6CE36}" destId="{61778C88-1EA9-41C4-97AD-4AD779372D7C}" srcOrd="7" destOrd="0" parTransId="{D6F928B9-A8EE-4007-BC36-65FBE2E2BC9E}" sibTransId="{87829578-B6D1-4AC1-B8BC-5DB7327F3FAD}"/>
    <dgm:cxn modelId="{94439C69-1BBA-4A3A-AEAE-ED28C03A1C5C}" type="presOf" srcId="{61778C88-1EA9-41C4-97AD-4AD779372D7C}" destId="{529BF27B-52D7-4351-8A0D-5B808ECA323E}" srcOrd="0" destOrd="0" presId="urn:microsoft.com/office/officeart/2005/8/layout/hProcess11"/>
    <dgm:cxn modelId="{434B6A70-1EDD-4033-9AB5-1DB75E1DB73F}" type="presOf" srcId="{C1ED318B-1483-435A-AEF7-3B807D294539}" destId="{31355002-87D7-492A-B082-ADCE5E077C72}" srcOrd="0" destOrd="0" presId="urn:microsoft.com/office/officeart/2005/8/layout/hProcess11"/>
    <dgm:cxn modelId="{31F90978-1CDE-43FA-8020-7728366C9ED7}" srcId="{53EFF801-8227-4D0D-9375-59CE7AA6CE36}" destId="{24078F20-9D0D-4F71-82EA-9109DBFED11C}" srcOrd="3" destOrd="0" parTransId="{AFCDA799-497D-46D4-8202-F8FAB97379C4}" sibTransId="{0BC9D3C1-6F9C-4EB6-9EB9-13CFDAFA74EE}"/>
    <dgm:cxn modelId="{5D0E7C8B-F6B8-4E5D-97F8-92FB2E80D321}" type="presOf" srcId="{2F4F68BA-2888-4206-A2B7-6A4A95E70953}" destId="{C08D86EF-D794-4961-BF71-35EF815AC2F8}" srcOrd="0" destOrd="0" presId="urn:microsoft.com/office/officeart/2005/8/layout/hProcess11"/>
    <dgm:cxn modelId="{5B40E88B-9146-4D75-A793-7891085F16A7}" type="presOf" srcId="{317B31E7-EAAE-438D-84A2-504F905BE362}" destId="{E962CDA7-198D-4D45-A1E0-81A673C51583}" srcOrd="0" destOrd="0" presId="urn:microsoft.com/office/officeart/2005/8/layout/hProcess11"/>
    <dgm:cxn modelId="{91AF5D8D-D34F-45CF-9CD2-014D95D67607}" srcId="{53EFF801-8227-4D0D-9375-59CE7AA6CE36}" destId="{280286B4-9E9E-4F1F-A500-3A71C172D6D4}" srcOrd="6" destOrd="0" parTransId="{DFFA97EC-CC71-44C8-A0D6-4188382BFB8C}" sibTransId="{4472896D-1E27-4248-BFD0-7B1B08BCC976}"/>
    <dgm:cxn modelId="{08A8DDA6-9B07-456D-9019-162A9D132E4B}" type="presOf" srcId="{280286B4-9E9E-4F1F-A500-3A71C172D6D4}" destId="{845FD358-E71B-4F63-9DDA-C7F3A3D395FD}" srcOrd="0" destOrd="0" presId="urn:microsoft.com/office/officeart/2005/8/layout/hProcess11"/>
    <dgm:cxn modelId="{1A55A6B5-21D4-4DC2-B8E3-91F09495F20C}" srcId="{53EFF801-8227-4D0D-9375-59CE7AA6CE36}" destId="{2F4F68BA-2888-4206-A2B7-6A4A95E70953}" srcOrd="2" destOrd="0" parTransId="{1B02727E-B738-4F8F-8FC8-8B45D852D374}" sibTransId="{3D832199-D676-40B1-AD1F-243E47BEB4DC}"/>
    <dgm:cxn modelId="{C65C6EF2-8698-4E0E-B2EE-D3E2D319D7AC}" srcId="{53EFF801-8227-4D0D-9375-59CE7AA6CE36}" destId="{5794FECA-7D3D-46BB-9073-199F0E7F2577}" srcOrd="5" destOrd="0" parTransId="{099AAA6D-1C01-43AC-80C4-ED7795085B45}" sibTransId="{B26C8FB7-C847-4F9F-AAD9-ECFA120E8BEF}"/>
    <dgm:cxn modelId="{3569DD74-40E0-4214-B1DB-60DDE403F6A7}" type="presParOf" srcId="{95E0C5D6-534E-48F3-BCD9-B56A17F6F63F}" destId="{FCFFD9EE-1406-4F4E-96EE-3773164FD7C4}" srcOrd="0" destOrd="0" presId="urn:microsoft.com/office/officeart/2005/8/layout/hProcess11"/>
    <dgm:cxn modelId="{42ACC8E1-22F2-4C5A-AFE4-F350C459C605}" type="presParOf" srcId="{95E0C5D6-534E-48F3-BCD9-B56A17F6F63F}" destId="{F6AD201C-B5A0-48C7-8CF9-6B9E8BC1C161}" srcOrd="1" destOrd="0" presId="urn:microsoft.com/office/officeart/2005/8/layout/hProcess11"/>
    <dgm:cxn modelId="{E75C8C8C-B7E0-4D9E-9002-2B746BAFEED7}" type="presParOf" srcId="{F6AD201C-B5A0-48C7-8CF9-6B9E8BC1C161}" destId="{7DFC7C03-F1D3-4C63-9B6F-7584BA17EC48}" srcOrd="0" destOrd="0" presId="urn:microsoft.com/office/officeart/2005/8/layout/hProcess11"/>
    <dgm:cxn modelId="{0ED9F5F4-A36F-4F55-BEE1-F53935BF3FBA}" type="presParOf" srcId="{7DFC7C03-F1D3-4C63-9B6F-7584BA17EC48}" destId="{3295E727-2A21-421D-9FF7-18B244F9E26F}" srcOrd="0" destOrd="0" presId="urn:microsoft.com/office/officeart/2005/8/layout/hProcess11"/>
    <dgm:cxn modelId="{49E88B89-2934-41F5-87D2-6CCB8E698004}" type="presParOf" srcId="{7DFC7C03-F1D3-4C63-9B6F-7584BA17EC48}" destId="{210AE2A2-D0E0-40E9-9E82-BA4707CBFC9B}" srcOrd="1" destOrd="0" presId="urn:microsoft.com/office/officeart/2005/8/layout/hProcess11"/>
    <dgm:cxn modelId="{A097C4D6-83B7-4421-944D-A0455CC2FAFE}" type="presParOf" srcId="{7DFC7C03-F1D3-4C63-9B6F-7584BA17EC48}" destId="{0EC63489-D120-4163-BCB6-69ACFF217D63}" srcOrd="2" destOrd="0" presId="urn:microsoft.com/office/officeart/2005/8/layout/hProcess11"/>
    <dgm:cxn modelId="{57CF63AC-23C0-4F78-8DEB-56842E07F4C2}" type="presParOf" srcId="{F6AD201C-B5A0-48C7-8CF9-6B9E8BC1C161}" destId="{2D1870BA-6969-4B6A-870F-771EE919A7F9}" srcOrd="1" destOrd="0" presId="urn:microsoft.com/office/officeart/2005/8/layout/hProcess11"/>
    <dgm:cxn modelId="{83E28448-81CC-4C9C-8477-A756C350D537}" type="presParOf" srcId="{F6AD201C-B5A0-48C7-8CF9-6B9E8BC1C161}" destId="{AFB00AED-FB29-4CB0-9F0C-056366EDAC74}" srcOrd="2" destOrd="0" presId="urn:microsoft.com/office/officeart/2005/8/layout/hProcess11"/>
    <dgm:cxn modelId="{E7361D71-60BE-4D42-A384-42621067F7F8}" type="presParOf" srcId="{AFB00AED-FB29-4CB0-9F0C-056366EDAC74}" destId="{31355002-87D7-492A-B082-ADCE5E077C72}" srcOrd="0" destOrd="0" presId="urn:microsoft.com/office/officeart/2005/8/layout/hProcess11"/>
    <dgm:cxn modelId="{88716E3D-1328-4F57-BCA1-E4CE475A173F}" type="presParOf" srcId="{AFB00AED-FB29-4CB0-9F0C-056366EDAC74}" destId="{E81D98F1-CEB4-435D-9780-0C49649925ED}" srcOrd="1" destOrd="0" presId="urn:microsoft.com/office/officeart/2005/8/layout/hProcess11"/>
    <dgm:cxn modelId="{18004A9A-A6E4-4605-B1E1-CA63AC3A985D}" type="presParOf" srcId="{AFB00AED-FB29-4CB0-9F0C-056366EDAC74}" destId="{2A44432A-A818-401C-9A9E-C247DC886BDA}" srcOrd="2" destOrd="0" presId="urn:microsoft.com/office/officeart/2005/8/layout/hProcess11"/>
    <dgm:cxn modelId="{7B90CCA4-B9D9-4FA6-AA18-2F8C322D2355}" type="presParOf" srcId="{F6AD201C-B5A0-48C7-8CF9-6B9E8BC1C161}" destId="{A2B63E8A-FFA7-481A-B01E-2A03F4419181}" srcOrd="3" destOrd="0" presId="urn:microsoft.com/office/officeart/2005/8/layout/hProcess11"/>
    <dgm:cxn modelId="{F5FC23E0-8DDB-47BB-8573-DC7237749733}" type="presParOf" srcId="{F6AD201C-B5A0-48C7-8CF9-6B9E8BC1C161}" destId="{435E3DC6-C74B-4826-82E7-EB706709E541}" srcOrd="4" destOrd="0" presId="urn:microsoft.com/office/officeart/2005/8/layout/hProcess11"/>
    <dgm:cxn modelId="{97EC46CE-13A0-4624-835C-4B34E87C9747}" type="presParOf" srcId="{435E3DC6-C74B-4826-82E7-EB706709E541}" destId="{C08D86EF-D794-4961-BF71-35EF815AC2F8}" srcOrd="0" destOrd="0" presId="urn:microsoft.com/office/officeart/2005/8/layout/hProcess11"/>
    <dgm:cxn modelId="{1A72CD24-C6EA-4A92-916C-1888C856372A}" type="presParOf" srcId="{435E3DC6-C74B-4826-82E7-EB706709E541}" destId="{517E020F-93E2-4A43-AC5F-B3A3BDA0CCDA}" srcOrd="1" destOrd="0" presId="urn:microsoft.com/office/officeart/2005/8/layout/hProcess11"/>
    <dgm:cxn modelId="{0E48BF0D-A2BD-4568-8BFC-F8037B8E223D}" type="presParOf" srcId="{435E3DC6-C74B-4826-82E7-EB706709E541}" destId="{04316141-0317-4C5A-A608-A0F4EA61F0CE}" srcOrd="2" destOrd="0" presId="urn:microsoft.com/office/officeart/2005/8/layout/hProcess11"/>
    <dgm:cxn modelId="{62E74C52-6665-48A2-B9F9-1E07CC0003DA}" type="presParOf" srcId="{F6AD201C-B5A0-48C7-8CF9-6B9E8BC1C161}" destId="{F78B32A5-AF36-485C-9A0D-552FA9C66283}" srcOrd="5" destOrd="0" presId="urn:microsoft.com/office/officeart/2005/8/layout/hProcess11"/>
    <dgm:cxn modelId="{9FBE5C49-A9D3-416D-B71C-E7424DDC45DF}" type="presParOf" srcId="{F6AD201C-B5A0-48C7-8CF9-6B9E8BC1C161}" destId="{F988AA0C-AD74-4D18-8534-99DB46A7D248}" srcOrd="6" destOrd="0" presId="urn:microsoft.com/office/officeart/2005/8/layout/hProcess11"/>
    <dgm:cxn modelId="{A7EF8953-1B85-4ED5-BEB7-EFF483D35995}" type="presParOf" srcId="{F988AA0C-AD74-4D18-8534-99DB46A7D248}" destId="{58661104-B222-4038-923E-9236BF9E138C}" srcOrd="0" destOrd="0" presId="urn:microsoft.com/office/officeart/2005/8/layout/hProcess11"/>
    <dgm:cxn modelId="{17C98690-8F83-4CF7-882C-E82DEE8AEAA9}" type="presParOf" srcId="{F988AA0C-AD74-4D18-8534-99DB46A7D248}" destId="{64373D14-ABE3-4201-8C62-C917A8F9D8EA}" srcOrd="1" destOrd="0" presId="urn:microsoft.com/office/officeart/2005/8/layout/hProcess11"/>
    <dgm:cxn modelId="{DE5AF52D-EB72-4929-AE9A-02D5DCAC478F}" type="presParOf" srcId="{F988AA0C-AD74-4D18-8534-99DB46A7D248}" destId="{22DA3282-2184-4F82-8049-69F546A68F21}" srcOrd="2" destOrd="0" presId="urn:microsoft.com/office/officeart/2005/8/layout/hProcess11"/>
    <dgm:cxn modelId="{79942068-7A98-49A1-9E25-B2181A181DAE}" type="presParOf" srcId="{F6AD201C-B5A0-48C7-8CF9-6B9E8BC1C161}" destId="{70576EDA-F94D-4755-865D-4C1E942BF650}" srcOrd="7" destOrd="0" presId="urn:microsoft.com/office/officeart/2005/8/layout/hProcess11"/>
    <dgm:cxn modelId="{504168EA-F218-4192-83F7-E52127E89F32}" type="presParOf" srcId="{F6AD201C-B5A0-48C7-8CF9-6B9E8BC1C161}" destId="{293FE827-30E6-44C0-8B6B-8928E38C9655}" srcOrd="8" destOrd="0" presId="urn:microsoft.com/office/officeart/2005/8/layout/hProcess11"/>
    <dgm:cxn modelId="{6F1765D7-E17E-4425-9A7E-666F8A79A6A9}" type="presParOf" srcId="{293FE827-30E6-44C0-8B6B-8928E38C9655}" destId="{E962CDA7-198D-4D45-A1E0-81A673C51583}" srcOrd="0" destOrd="0" presId="urn:microsoft.com/office/officeart/2005/8/layout/hProcess11"/>
    <dgm:cxn modelId="{B104EBA6-DC4D-4D5E-92F5-DEAAC582CB29}" type="presParOf" srcId="{293FE827-30E6-44C0-8B6B-8928E38C9655}" destId="{55BA3035-92A7-474C-A45E-A8A019328AF7}" srcOrd="1" destOrd="0" presId="urn:microsoft.com/office/officeart/2005/8/layout/hProcess11"/>
    <dgm:cxn modelId="{4BA3B6AC-1A4F-4E6F-B770-221F3BE570F6}" type="presParOf" srcId="{293FE827-30E6-44C0-8B6B-8928E38C9655}" destId="{3CF14B4B-B96C-42C1-A0ED-F90F9C529577}" srcOrd="2" destOrd="0" presId="urn:microsoft.com/office/officeart/2005/8/layout/hProcess11"/>
    <dgm:cxn modelId="{2DFE91D1-353C-4774-B96E-514EA942E38C}" type="presParOf" srcId="{F6AD201C-B5A0-48C7-8CF9-6B9E8BC1C161}" destId="{34345502-C39E-4729-AB05-DEEB849CA44D}" srcOrd="9" destOrd="0" presId="urn:microsoft.com/office/officeart/2005/8/layout/hProcess11"/>
    <dgm:cxn modelId="{30EE50D9-BA26-41F4-AC59-FD2D7DE58120}" type="presParOf" srcId="{F6AD201C-B5A0-48C7-8CF9-6B9E8BC1C161}" destId="{7789AA3B-9EA4-4A6E-BA06-BACBC0F0C6E2}" srcOrd="10" destOrd="0" presId="urn:microsoft.com/office/officeart/2005/8/layout/hProcess11"/>
    <dgm:cxn modelId="{0FD40500-2EA9-48EE-8C0F-A85114EA2068}" type="presParOf" srcId="{7789AA3B-9EA4-4A6E-BA06-BACBC0F0C6E2}" destId="{DBED0410-82EF-4454-8376-449C46070722}" srcOrd="0" destOrd="0" presId="urn:microsoft.com/office/officeart/2005/8/layout/hProcess11"/>
    <dgm:cxn modelId="{9C30C042-53DC-4A79-B10D-AE4650EB0BDE}" type="presParOf" srcId="{7789AA3B-9EA4-4A6E-BA06-BACBC0F0C6E2}" destId="{54CB8F0F-2E74-4A96-94C1-A44CE8A72393}" srcOrd="1" destOrd="0" presId="urn:microsoft.com/office/officeart/2005/8/layout/hProcess11"/>
    <dgm:cxn modelId="{7083F75B-83E3-4F5B-B2F2-3EE42EAAA7D3}" type="presParOf" srcId="{7789AA3B-9EA4-4A6E-BA06-BACBC0F0C6E2}" destId="{AAE778ED-0494-48DC-B495-FC5D4A42892C}" srcOrd="2" destOrd="0" presId="urn:microsoft.com/office/officeart/2005/8/layout/hProcess11"/>
    <dgm:cxn modelId="{87B6FBB8-050C-4DC0-803D-A7738E9479F3}" type="presParOf" srcId="{F6AD201C-B5A0-48C7-8CF9-6B9E8BC1C161}" destId="{539BAA28-2AC7-4231-8D12-A8A38FCAD20F}" srcOrd="11" destOrd="0" presId="urn:microsoft.com/office/officeart/2005/8/layout/hProcess11"/>
    <dgm:cxn modelId="{F0B13B77-4FF1-4D8F-8897-1C932AA8450F}" type="presParOf" srcId="{F6AD201C-B5A0-48C7-8CF9-6B9E8BC1C161}" destId="{3D502EFF-D7A4-4165-B552-08B97B52277B}" srcOrd="12" destOrd="0" presId="urn:microsoft.com/office/officeart/2005/8/layout/hProcess11"/>
    <dgm:cxn modelId="{B6EDE34E-6901-42DE-994A-CA66A37F67FA}" type="presParOf" srcId="{3D502EFF-D7A4-4165-B552-08B97B52277B}" destId="{845FD358-E71B-4F63-9DDA-C7F3A3D395FD}" srcOrd="0" destOrd="0" presId="urn:microsoft.com/office/officeart/2005/8/layout/hProcess11"/>
    <dgm:cxn modelId="{3316A218-D1E5-4BFB-A617-ADDB0C4EC1EF}" type="presParOf" srcId="{3D502EFF-D7A4-4165-B552-08B97B52277B}" destId="{D49DCC59-054B-494C-9910-4E805020E0D6}" srcOrd="1" destOrd="0" presId="urn:microsoft.com/office/officeart/2005/8/layout/hProcess11"/>
    <dgm:cxn modelId="{D381FEAD-FC45-4583-B493-6F7208530A9D}" type="presParOf" srcId="{3D502EFF-D7A4-4165-B552-08B97B52277B}" destId="{9B37625A-0EC8-45F8-B817-232D2A0ED74D}" srcOrd="2" destOrd="0" presId="urn:microsoft.com/office/officeart/2005/8/layout/hProcess11"/>
    <dgm:cxn modelId="{D241E020-DC49-4A45-AADF-AD282E4873C1}" type="presParOf" srcId="{F6AD201C-B5A0-48C7-8CF9-6B9E8BC1C161}" destId="{DE3862D0-ABC9-4F99-A178-470FE85F98DD}" srcOrd="13" destOrd="0" presId="urn:microsoft.com/office/officeart/2005/8/layout/hProcess11"/>
    <dgm:cxn modelId="{36B60065-D870-4950-8740-60124B2251D0}" type="presParOf" srcId="{F6AD201C-B5A0-48C7-8CF9-6B9E8BC1C161}" destId="{4F3D1771-216D-4416-86D4-57119730D72F}" srcOrd="14" destOrd="0" presId="urn:microsoft.com/office/officeart/2005/8/layout/hProcess11"/>
    <dgm:cxn modelId="{186A35EE-50CD-4710-9D4D-93423F68FCB1}" type="presParOf" srcId="{4F3D1771-216D-4416-86D4-57119730D72F}" destId="{529BF27B-52D7-4351-8A0D-5B808ECA323E}" srcOrd="0" destOrd="0" presId="urn:microsoft.com/office/officeart/2005/8/layout/hProcess11"/>
    <dgm:cxn modelId="{B98583A3-5A56-4BAE-8360-E594A8020279}" type="presParOf" srcId="{4F3D1771-216D-4416-86D4-57119730D72F}" destId="{D402D5B1-CB38-47E7-8BDC-655AE0FD9FF9}" srcOrd="1" destOrd="0" presId="urn:microsoft.com/office/officeart/2005/8/layout/hProcess11"/>
    <dgm:cxn modelId="{4A2C87FA-8F4E-42CC-BEE9-37802FC90376}" type="presParOf" srcId="{4F3D1771-216D-4416-86D4-57119730D72F}" destId="{50E3DBA9-4842-4778-96FD-E7A5EB0E11A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D9EE-1406-4F4E-96EE-3773164FD7C4}">
      <dsp:nvSpPr>
        <dsp:cNvPr id="0" name=""/>
        <dsp:cNvSpPr/>
      </dsp:nvSpPr>
      <dsp:spPr>
        <a:xfrm>
          <a:off x="0" y="1625600"/>
          <a:ext cx="10768263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E727-2A21-421D-9FF7-18B244F9E26F}">
      <dsp:nvSpPr>
        <dsp:cNvPr id="0" name=""/>
        <dsp:cNvSpPr/>
      </dsp:nvSpPr>
      <dsp:spPr>
        <a:xfrm>
          <a:off x="444472" y="0"/>
          <a:ext cx="99690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October 2019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Working Group Meeting</a:t>
          </a:r>
        </a:p>
      </dsp:txBody>
      <dsp:txXfrm>
        <a:off x="444472" y="0"/>
        <a:ext cx="996904" cy="2167466"/>
      </dsp:txXfrm>
    </dsp:sp>
    <dsp:sp modelId="{210AE2A2-D0E0-40E9-9E82-BA4707CBFC9B}">
      <dsp:nvSpPr>
        <dsp:cNvPr id="0" name=""/>
        <dsp:cNvSpPr/>
      </dsp:nvSpPr>
      <dsp:spPr>
        <a:xfrm>
          <a:off x="697149" y="2463557"/>
          <a:ext cx="491551" cy="491551"/>
        </a:xfrm>
        <a:prstGeom prst="ellipse">
          <a:avLst/>
        </a:prstGeom>
        <a:solidFill>
          <a:srgbClr val="9199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55002-87D7-492A-B082-ADCE5E077C72}">
      <dsp:nvSpPr>
        <dsp:cNvPr id="0" name=""/>
        <dsp:cNvSpPr/>
      </dsp:nvSpPr>
      <dsp:spPr>
        <a:xfrm>
          <a:off x="1465954" y="3251200"/>
          <a:ext cx="10254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February 2020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1st Public Workshop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65954" y="3251200"/>
        <a:ext cx="1025425" cy="2167466"/>
      </dsp:txXfrm>
    </dsp:sp>
    <dsp:sp modelId="{E81D98F1-CEB4-435D-9780-0C49649925ED}">
      <dsp:nvSpPr>
        <dsp:cNvPr id="0" name=""/>
        <dsp:cNvSpPr/>
      </dsp:nvSpPr>
      <dsp:spPr>
        <a:xfrm>
          <a:off x="1732891" y="2463557"/>
          <a:ext cx="491551" cy="491551"/>
        </a:xfrm>
        <a:prstGeom prst="ellipse">
          <a:avLst/>
        </a:prstGeom>
        <a:solidFill>
          <a:srgbClr val="9199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D86EF-D794-4961-BF71-35EF815AC2F8}">
      <dsp:nvSpPr>
        <dsp:cNvPr id="0" name=""/>
        <dsp:cNvSpPr/>
      </dsp:nvSpPr>
      <dsp:spPr>
        <a:xfrm>
          <a:off x="2515957" y="0"/>
          <a:ext cx="12483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February</a:t>
          </a: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2020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White Papers Released</a:t>
          </a:r>
        </a:p>
      </dsp:txBody>
      <dsp:txXfrm>
        <a:off x="2515957" y="0"/>
        <a:ext cx="1248357" cy="2167466"/>
      </dsp:txXfrm>
    </dsp:sp>
    <dsp:sp modelId="{517E020F-93E2-4A43-AC5F-B3A3BDA0CCDA}">
      <dsp:nvSpPr>
        <dsp:cNvPr id="0" name=""/>
        <dsp:cNvSpPr/>
      </dsp:nvSpPr>
      <dsp:spPr>
        <a:xfrm>
          <a:off x="2894360" y="2463557"/>
          <a:ext cx="491551" cy="491551"/>
        </a:xfrm>
        <a:prstGeom prst="ellipse">
          <a:avLst/>
        </a:prstGeom>
        <a:solidFill>
          <a:srgbClr val="9199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61104-B222-4038-923E-9236BF9E138C}">
      <dsp:nvSpPr>
        <dsp:cNvPr id="0" name=""/>
        <dsp:cNvSpPr/>
      </dsp:nvSpPr>
      <dsp:spPr>
        <a:xfrm>
          <a:off x="3788892" y="3251200"/>
          <a:ext cx="93332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March 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Working Group Meeting</a:t>
          </a:r>
        </a:p>
      </dsp:txBody>
      <dsp:txXfrm>
        <a:off x="3788892" y="3251200"/>
        <a:ext cx="933327" cy="2167466"/>
      </dsp:txXfrm>
    </dsp:sp>
    <dsp:sp modelId="{64373D14-ABE3-4201-8C62-C917A8F9D8EA}">
      <dsp:nvSpPr>
        <dsp:cNvPr id="0" name=""/>
        <dsp:cNvSpPr/>
      </dsp:nvSpPr>
      <dsp:spPr>
        <a:xfrm>
          <a:off x="4009780" y="2463557"/>
          <a:ext cx="491551" cy="491551"/>
        </a:xfrm>
        <a:prstGeom prst="ellipse">
          <a:avLst/>
        </a:prstGeom>
        <a:solidFill>
          <a:srgbClr val="9199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2CDA7-198D-4D45-A1E0-81A673C51583}">
      <dsp:nvSpPr>
        <dsp:cNvPr id="0" name=""/>
        <dsp:cNvSpPr/>
      </dsp:nvSpPr>
      <dsp:spPr>
        <a:xfrm>
          <a:off x="4830610" y="8886"/>
          <a:ext cx="100844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Fall 2020</a:t>
          </a: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Working Group Meeting</a:t>
          </a:r>
        </a:p>
      </dsp:txBody>
      <dsp:txXfrm>
        <a:off x="4830610" y="8886"/>
        <a:ext cx="1008440" cy="2167466"/>
      </dsp:txXfrm>
    </dsp:sp>
    <dsp:sp modelId="{55BA3035-92A7-474C-A45E-A8A019328AF7}">
      <dsp:nvSpPr>
        <dsp:cNvPr id="0" name=""/>
        <dsp:cNvSpPr/>
      </dsp:nvSpPr>
      <dsp:spPr>
        <a:xfrm>
          <a:off x="5095711" y="2471781"/>
          <a:ext cx="491551" cy="491551"/>
        </a:xfrm>
        <a:prstGeom prst="ellipse">
          <a:avLst/>
        </a:prstGeom>
        <a:solidFill>
          <a:srgbClr val="9199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D0410-82EF-4454-8376-449C46070722}">
      <dsp:nvSpPr>
        <dsp:cNvPr id="0" name=""/>
        <dsp:cNvSpPr/>
      </dsp:nvSpPr>
      <dsp:spPr>
        <a:xfrm>
          <a:off x="5924579" y="3251200"/>
          <a:ext cx="98064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Winter      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Public Draft Plan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&amp;  Resilience Task Force </a:t>
          </a:r>
        </a:p>
      </dsp:txBody>
      <dsp:txXfrm>
        <a:off x="5924579" y="3251200"/>
        <a:ext cx="980647" cy="2167466"/>
      </dsp:txXfrm>
    </dsp:sp>
    <dsp:sp modelId="{54CB8F0F-2E74-4A96-94C1-A44CE8A72393}">
      <dsp:nvSpPr>
        <dsp:cNvPr id="0" name=""/>
        <dsp:cNvSpPr/>
      </dsp:nvSpPr>
      <dsp:spPr>
        <a:xfrm>
          <a:off x="6180627" y="2471781"/>
          <a:ext cx="491551" cy="491551"/>
        </a:xfrm>
        <a:prstGeom prst="ellipse">
          <a:avLst/>
        </a:prstGeom>
        <a:solidFill>
          <a:srgbClr val="9199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FD358-E71B-4F63-9DDA-C7F3A3D395FD}">
      <dsp:nvSpPr>
        <dsp:cNvPr id="0" name=""/>
        <dsp:cNvSpPr/>
      </dsp:nvSpPr>
      <dsp:spPr>
        <a:xfrm>
          <a:off x="6785040" y="0"/>
          <a:ext cx="14823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Winter 2020/21</a:t>
          </a: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Public Workshop Roadshow</a:t>
          </a:r>
        </a:p>
      </dsp:txBody>
      <dsp:txXfrm>
        <a:off x="6785040" y="0"/>
        <a:ext cx="1482325" cy="2167466"/>
      </dsp:txXfrm>
    </dsp:sp>
    <dsp:sp modelId="{D49DCC59-054B-494C-9910-4E805020E0D6}">
      <dsp:nvSpPr>
        <dsp:cNvPr id="0" name=""/>
        <dsp:cNvSpPr/>
      </dsp:nvSpPr>
      <dsp:spPr>
        <a:xfrm>
          <a:off x="7280427" y="2463557"/>
          <a:ext cx="491551" cy="491551"/>
        </a:xfrm>
        <a:prstGeom prst="ellipse">
          <a:avLst/>
        </a:prstGeom>
        <a:solidFill>
          <a:srgbClr val="919925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BF27B-52D7-4351-8A0D-5B808ECA323E}">
      <dsp:nvSpPr>
        <dsp:cNvPr id="0" name=""/>
        <dsp:cNvSpPr/>
      </dsp:nvSpPr>
      <dsp:spPr>
        <a:xfrm>
          <a:off x="8291943" y="3251200"/>
          <a:ext cx="95502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Winter 2020/21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Adopt Final Plan</a:t>
          </a:r>
        </a:p>
      </dsp:txBody>
      <dsp:txXfrm>
        <a:off x="8291943" y="3251200"/>
        <a:ext cx="955020" cy="2167466"/>
      </dsp:txXfrm>
    </dsp:sp>
    <dsp:sp modelId="{D402D5B1-CB38-47E7-8BDC-655AE0FD9FF9}">
      <dsp:nvSpPr>
        <dsp:cNvPr id="0" name=""/>
        <dsp:cNvSpPr/>
      </dsp:nvSpPr>
      <dsp:spPr>
        <a:xfrm>
          <a:off x="8523678" y="2463557"/>
          <a:ext cx="491551" cy="491551"/>
        </a:xfrm>
        <a:prstGeom prst="ellipse">
          <a:avLst/>
        </a:prstGeom>
        <a:solidFill>
          <a:srgbClr val="919925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56A31DF-0C1D-4F3A-8973-8CE8B9B0DFD8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2BAC390-6B83-43F7-AE65-0439EC2E2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0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2FF85-F644-4B24-BF3E-5631891D33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47E7-5436-48F6-A3D2-D6633CC4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1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A-1: REDUCE PARKING REQUIREMENTS TO MATCH REDUCED VEHICLE OWNERSHIP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pPr lvl="0"/>
            <a:r>
              <a:rPr lang="en-US" dirty="0"/>
              <a:t>Reduce parking requirements and/or create parking maximums to promote walkable neighborhoods and increase property tax revenue. </a:t>
            </a:r>
          </a:p>
          <a:p>
            <a:pPr lvl="0"/>
            <a:r>
              <a:rPr lang="en-US" dirty="0"/>
              <a:t>Update the City’s zoning code to allow for shared parking districts to reduce the total land required for parking. </a:t>
            </a:r>
          </a:p>
          <a:p>
            <a:pPr lvl="0"/>
            <a:r>
              <a:rPr lang="en-US" dirty="0"/>
              <a:t>Promote or require park-once-and-walk districts to increase the total potential land available for building footprints.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1600" b="1" dirty="0"/>
              <a:t>A-2: SUPPORT DEVELOPMENT OF EV INFRASTRUCUTRE TO INCREASE EV OWNERSHIP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pPr lvl="0"/>
            <a:r>
              <a:rPr lang="en-US" sz="1200" dirty="0"/>
              <a:t>Work with key stakeholders, including the Elk Grove Chamber of Commerce and Sacramento Municipal Utility District, to promote EV charging stations at appropriate existing commercial developments. </a:t>
            </a:r>
          </a:p>
          <a:p>
            <a:pPr lvl="0"/>
            <a:r>
              <a:rPr lang="en-US" sz="1200" dirty="0"/>
              <a:t>Identify business types that will benefit from the installation of EV charging stations (e.g., businesses with longer in-store dwell times, such as movie theaters, restaurants, and grocery stores).</a:t>
            </a:r>
          </a:p>
          <a:p>
            <a:pPr lvl="0"/>
            <a:r>
              <a:rPr lang="en-US" sz="1200" dirty="0"/>
              <a:t>Use resources and information included in the publication Public EV Charging Business Models for Retail Site Hosts to inform this strategy (Atlas Public Policy 2020).</a:t>
            </a:r>
          </a:p>
          <a:p>
            <a:pPr lvl="0"/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A-3: IMPLEMENT THE CITY’S AUTONOMOUS/CONNECTED READINESS PLAN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r>
              <a:rPr lang="en-US" sz="1200" dirty="0"/>
              <a:t>Prepare the City’s transportation infrastructure (e.g., roadways, parking lots) for AV technologies.</a:t>
            </a:r>
          </a:p>
          <a:p>
            <a:r>
              <a:rPr lang="en-US" sz="1200" dirty="0"/>
              <a:t>Ensure adoption of AV technologies does not increase VMT in the City and does not disproportionately impact low-income or other vulnerable populations.  </a:t>
            </a:r>
            <a:endParaRPr lang="en-US" dirty="0"/>
          </a:p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A-4: ADVOCATE FOR A STATEWIDE VEHICLE MILES TRAVELED TAX AND PREPARE FOR LOCAL IMPACTS 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r>
              <a:rPr lang="en-US" sz="1200" dirty="0"/>
              <a:t>Promote participation among the City and Elk Grove residents in future road charge pilot programs, communicating the benefits of the program to residents and elected officials. </a:t>
            </a:r>
          </a:p>
          <a:p>
            <a:r>
              <a:rPr lang="en-US" sz="1200" dirty="0"/>
              <a:t>Lobby for the equitable implementation of a road charge program that does not disproportionately affect residents with low-income residents or  those with long commutes.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RDT-1: Implement General Plan Chapter 5, “Economy and the Region</a:t>
            </a:r>
            <a:endParaRPr lang="en-US" dirty="0"/>
          </a:p>
          <a:p>
            <a:pPr lvl="0"/>
            <a:r>
              <a:rPr lang="en-US" dirty="0"/>
              <a:t>Implement “Economy and the Region,” of the City’s General Plan</a:t>
            </a:r>
          </a:p>
          <a:p>
            <a:pPr lvl="0"/>
            <a:r>
              <a:rPr lang="en-US" dirty="0"/>
              <a:t>Prioritize City expansion of the City’s broadband and fiberoptic cable network to attract new large employers.</a:t>
            </a:r>
          </a:p>
          <a:p>
            <a:pPr lvl="0"/>
            <a:r>
              <a:rPr lang="en-US" dirty="0"/>
              <a:t>Focus future planning decisions to attract remote workers from industries shifting to permanent work-from-home policies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RDT-2: Explore New Tax Offset Policy</a:t>
            </a:r>
            <a:endParaRPr lang="en-US" dirty="0"/>
          </a:p>
          <a:p>
            <a:pPr lvl="0"/>
            <a:r>
              <a:rPr lang="en-US" dirty="0"/>
              <a:t>Explore other forms of tax increases, outside of sales tax, to offset decreases in vehicle-related sales tax revenue in the future. </a:t>
            </a:r>
          </a:p>
          <a:p>
            <a:pPr lvl="0"/>
            <a:r>
              <a:rPr lang="en-US" dirty="0"/>
              <a:t>Explore the feasibility and likely acceptance of an increase in the City’s local sales tax as a tool to offset revenue lost </a:t>
            </a:r>
          </a:p>
          <a:p>
            <a:pPr lvl="0"/>
            <a:r>
              <a:rPr lang="en-US" dirty="0"/>
              <a:t>Explore options to develop a sales tax increase on e-commerce conducted in the City to capture revenue from business transactions that otherwise would be taxed from brick and mortar businesses.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0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7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3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5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40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/>
              <a:t>Increase in frequency of wet seasons 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/>
              <a:t>Impacts from large storm events projected to increase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19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Stormwater management systems are designed to manage runoff from storms of a certain size based on historic data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As these storms increase in intensity they will likely be impacts on the system and secondary impacts on the transportation system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20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RDT-1: Implement General Plan Chapter 5, “Economy and the Region</a:t>
            </a:r>
            <a:endParaRPr lang="en-US" dirty="0"/>
          </a:p>
          <a:p>
            <a:pPr lvl="0"/>
            <a:r>
              <a:rPr lang="en-US" dirty="0"/>
              <a:t>Implement “Economy and the Region,” of the City’s General Plan</a:t>
            </a:r>
          </a:p>
          <a:p>
            <a:pPr lvl="0"/>
            <a:r>
              <a:rPr lang="en-US" dirty="0"/>
              <a:t>Prioritize City expansion of the City’s broadband and fiberoptic cable network to attract new large employers.</a:t>
            </a:r>
          </a:p>
          <a:p>
            <a:pPr lvl="0"/>
            <a:r>
              <a:rPr lang="en-US" dirty="0"/>
              <a:t>Focus future planning decisions to attract remote workers from industries shifting to permanent work-from-home policies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RDT-2: Explore New Tax Offset Policy</a:t>
            </a:r>
            <a:endParaRPr lang="en-US" dirty="0"/>
          </a:p>
          <a:p>
            <a:pPr lvl="0"/>
            <a:r>
              <a:rPr lang="en-US" dirty="0"/>
              <a:t>Explore other forms of tax increases, outside of sales tax, to offset decreases in vehicle-related sales tax revenue in the future. </a:t>
            </a:r>
          </a:p>
          <a:p>
            <a:pPr lvl="0"/>
            <a:r>
              <a:rPr lang="en-US" dirty="0"/>
              <a:t>Explore the feasibility and likely acceptance of an increase in the City’s local sales tax as a tool to offset revenue lost </a:t>
            </a:r>
          </a:p>
          <a:p>
            <a:pPr lvl="0"/>
            <a:r>
              <a:rPr lang="en-US" dirty="0"/>
              <a:t>Explore options to develop a sales tax increase on e-commerce conducted in the City to capture revenue from business transactions that otherwise would be taxed from brick and mortar businesses.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and 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RDT-1: Implement General Plan Chapter 5, “Economy and the Region</a:t>
            </a:r>
            <a:endParaRPr lang="en-US" dirty="0"/>
          </a:p>
          <a:p>
            <a:pPr lvl="0"/>
            <a:r>
              <a:rPr lang="en-US" dirty="0"/>
              <a:t>Implement “Economy and the Region,” of the City’s General Plan</a:t>
            </a:r>
          </a:p>
          <a:p>
            <a:pPr lvl="0"/>
            <a:r>
              <a:rPr lang="en-US" dirty="0"/>
              <a:t>Prioritize City expansion of the City’s broadband and fiberoptic cable network to attract new large employers.</a:t>
            </a:r>
          </a:p>
          <a:p>
            <a:pPr lvl="0"/>
            <a:r>
              <a:rPr lang="en-US" dirty="0"/>
              <a:t>Focus future planning decisions to attract remote workers from industries shifting to permanent work-from-home policies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RDT-2: Explore New Tax Offset Policy</a:t>
            </a:r>
            <a:endParaRPr lang="en-US" dirty="0"/>
          </a:p>
          <a:p>
            <a:pPr lvl="0"/>
            <a:r>
              <a:rPr lang="en-US" dirty="0"/>
              <a:t>Explore other forms of tax increases, outside of sales tax, to offset decreases in vehicle-related sales tax revenue in the future. </a:t>
            </a:r>
          </a:p>
          <a:p>
            <a:pPr lvl="0"/>
            <a:r>
              <a:rPr lang="en-US" dirty="0"/>
              <a:t>Explore the feasibility and likely acceptance of an increase in the City’s local sales tax as a tool to offset revenue lost </a:t>
            </a:r>
          </a:p>
          <a:p>
            <a:pPr lvl="0"/>
            <a:r>
              <a:rPr lang="en-US" dirty="0"/>
              <a:t>Explore options to develop a sales tax increase on e-commerce conducted in the City to capture revenue from business transactions that otherwise would be taxed from brick and mortar businesses.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1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RDT-1: Implement General Plan Chapter 5, “Economy and the Region</a:t>
            </a:r>
            <a:endParaRPr lang="en-US" dirty="0"/>
          </a:p>
          <a:p>
            <a:pPr lvl="0"/>
            <a:r>
              <a:rPr lang="en-US" dirty="0"/>
              <a:t>Implement “Economy and the Region,” of the City’s General Plan</a:t>
            </a:r>
          </a:p>
          <a:p>
            <a:pPr lvl="0"/>
            <a:r>
              <a:rPr lang="en-US" dirty="0"/>
              <a:t>Prioritize City expansion of the City’s broadband and fiberoptic cable network to attract new large employers.</a:t>
            </a:r>
          </a:p>
          <a:p>
            <a:pPr lvl="0"/>
            <a:r>
              <a:rPr lang="en-US" dirty="0"/>
              <a:t>Focus future planning decisions to attract remote workers from industries shifting to permanent work-from-home policies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RDT-2: Explore New Tax Offset Policy</a:t>
            </a:r>
            <a:endParaRPr lang="en-US" dirty="0"/>
          </a:p>
          <a:p>
            <a:pPr lvl="0"/>
            <a:r>
              <a:rPr lang="en-US" dirty="0"/>
              <a:t>Explore other forms of tax increases, outside of sales tax, to offset decreases in vehicle-related sales tax revenue in the future. </a:t>
            </a:r>
          </a:p>
          <a:p>
            <a:pPr lvl="0"/>
            <a:r>
              <a:rPr lang="en-US" dirty="0"/>
              <a:t>Explore the feasibility and likely acceptance of an increase in the City’s local sales tax as a tool to offset revenue lost </a:t>
            </a:r>
          </a:p>
          <a:p>
            <a:pPr lvl="0"/>
            <a:r>
              <a:rPr lang="en-US" dirty="0"/>
              <a:t>Explore options to develop a sales tax increase on e-commerce conducted in the City to capture revenue from business transactions that otherwise would be taxed from brick and mortar businesses.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RDT-1: Implement General Plan Chapter 5, “Economy and the Region</a:t>
            </a:r>
            <a:endParaRPr lang="en-US" dirty="0"/>
          </a:p>
          <a:p>
            <a:pPr lvl="0"/>
            <a:r>
              <a:rPr lang="en-US" dirty="0"/>
              <a:t>Implement “Economy and the Region,” of the City’s General Plan</a:t>
            </a:r>
          </a:p>
          <a:p>
            <a:pPr lvl="0"/>
            <a:r>
              <a:rPr lang="en-US" dirty="0"/>
              <a:t>Prioritize City expansion of the City’s broadband and fiberoptic cable network to attract new large employers.</a:t>
            </a:r>
          </a:p>
          <a:p>
            <a:pPr lvl="0"/>
            <a:r>
              <a:rPr lang="en-US" dirty="0"/>
              <a:t>Focus future planning decisions to attract remote workers from industries shifting to permanent work-from-home policies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RDT-2: Explore New Tax Offset Policy</a:t>
            </a:r>
            <a:endParaRPr lang="en-US" dirty="0"/>
          </a:p>
          <a:p>
            <a:pPr lvl="0"/>
            <a:r>
              <a:rPr lang="en-US" dirty="0"/>
              <a:t>Explore other forms of tax increases, outside of sales tax, to offset decreases in vehicle-related sales tax revenue in the future. </a:t>
            </a:r>
          </a:p>
          <a:p>
            <a:pPr lvl="0"/>
            <a:r>
              <a:rPr lang="en-US" dirty="0"/>
              <a:t>Explore the feasibility and likely acceptance of an increase in the City’s local sales tax as a tool to offset revenue lost </a:t>
            </a:r>
          </a:p>
          <a:p>
            <a:pPr lvl="0"/>
            <a:r>
              <a:rPr lang="en-US" dirty="0"/>
              <a:t>Explore options to develop a sales tax increase on e-commerce conducted in the City to capture revenue from business transactions that otherwise would be taxed from brick and mortar businesses.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9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RDT-1: Implement General Plan Chapter 5, “Economy and the Region</a:t>
            </a:r>
            <a:endParaRPr lang="en-US" dirty="0"/>
          </a:p>
          <a:p>
            <a:pPr lvl="0"/>
            <a:r>
              <a:rPr lang="en-US" dirty="0"/>
              <a:t>Implement “Economy and the Region,” of the City’s General Plan</a:t>
            </a:r>
          </a:p>
          <a:p>
            <a:pPr lvl="0"/>
            <a:r>
              <a:rPr lang="en-US" dirty="0"/>
              <a:t>Prioritize City expansion of the City’s broadband and fiberoptic cable network to attract new large employers.</a:t>
            </a:r>
          </a:p>
          <a:p>
            <a:pPr lvl="0"/>
            <a:r>
              <a:rPr lang="en-US" dirty="0"/>
              <a:t>Focus future planning decisions to attract remote workers from industries shifting to permanent work-from-home policies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RDT-2: Explore New Tax Offset Policy</a:t>
            </a:r>
            <a:endParaRPr lang="en-US" dirty="0"/>
          </a:p>
          <a:p>
            <a:pPr lvl="0"/>
            <a:r>
              <a:rPr lang="en-US" dirty="0"/>
              <a:t>Explore other forms of tax increases, outside of sales tax, to offset decreases in vehicle-related sales tax revenue in the future. </a:t>
            </a:r>
          </a:p>
          <a:p>
            <a:pPr lvl="0"/>
            <a:r>
              <a:rPr lang="en-US" dirty="0"/>
              <a:t>Explore the feasibility and likely acceptance of an increase in the City’s local sales tax as a tool to offset revenue lost </a:t>
            </a:r>
          </a:p>
          <a:p>
            <a:pPr lvl="0"/>
            <a:r>
              <a:rPr lang="en-US" dirty="0"/>
              <a:t>Explore options to develop a sales tax increase on e-commerce conducted in the City to capture revenue from business transactions that otherwise would be taxed from brick and mortar businesses.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95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Stormwater management systems are designed to manage runoff from storms of a certain size based on historic data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As these storms increase in intensity they will likely be impacts on the system and secondary impacts on the transportation system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39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Stormwater management systems are designed to manage runoff from storms of a certain size based on historic data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As these storms increase in intensity they will likely be impacts on the system and secondary impacts on the transportation system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Stormwater management systems are designed to manage runoff from storms of a certain size based on historic data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As these storms increase in intensity they will likely be impacts on the system and secondary impacts on the transportation system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37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and 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3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and 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97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and 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2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Project Process</a:t>
            </a:r>
            <a:endParaRPr lang="en-US" sz="3200" dirty="0"/>
          </a:p>
          <a:p>
            <a:r>
              <a:rPr lang="en-US" sz="3200" dirty="0"/>
              <a:t>Impacts addressed through working groups and white papers: </a:t>
            </a:r>
          </a:p>
          <a:p>
            <a:pPr lvl="1"/>
            <a:r>
              <a:rPr lang="en-US" sz="3200" dirty="0"/>
              <a:t>Precipitation and flooding impacts</a:t>
            </a:r>
          </a:p>
          <a:p>
            <a:pPr lvl="1"/>
            <a:r>
              <a:rPr lang="en-US" sz="3200" dirty="0"/>
              <a:t>Heat-related impacts</a:t>
            </a:r>
          </a:p>
          <a:p>
            <a:pPr lvl="1"/>
            <a:r>
              <a:rPr lang="en-US" sz="3200" dirty="0"/>
              <a:t>Fiscal impacts of changing mobility landscape</a:t>
            </a:r>
          </a:p>
          <a:p>
            <a:r>
              <a:rPr lang="en-US" sz="3200" dirty="0"/>
              <a:t>Community Resilience Task Force established for assistance during plan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04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and 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2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and 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86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0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8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addition, 50% of Public Works O&amp;M comes from gas tax and Measure A sales tax.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373CD-F9FC-4095-8AB9-37EF0C2B89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1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Climate Action Plan mitigates increase in VMT to a certain extent (road maintenance costs)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373CD-F9FC-4095-8AB9-37EF0C2B89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3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 estimate is Scenario 2 (personal AV ownership) coupled with the low household estimate, and the low estimate is Scenario 3 (shared automated TNCs) coupled with the high household estimate.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373CD-F9FC-4095-8AB9-37EF0C2B89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3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b="1" dirty="0"/>
              <a:t>A-1: REDUCE PARKING REQUIREMENTS TO MATCH REDUCED VEHICLE OWNERSHIP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pPr lvl="0"/>
            <a:r>
              <a:rPr lang="en-US" dirty="0"/>
              <a:t>Reduce parking requirements and/or create parking maximums to promote walkable neighborhoods and increase property tax revenue. </a:t>
            </a:r>
          </a:p>
          <a:p>
            <a:pPr lvl="0"/>
            <a:r>
              <a:rPr lang="en-US" dirty="0"/>
              <a:t>Update the City’s zoning code to allow for shared parking districts to reduce the total land required for parking. </a:t>
            </a:r>
          </a:p>
          <a:p>
            <a:pPr lvl="0"/>
            <a:r>
              <a:rPr lang="en-US" dirty="0"/>
              <a:t>Promote or require park-once-and-walk districts to increase the total potential land available for building footprints.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1600" b="1" dirty="0"/>
              <a:t>A-2: SUPPORT DEVELOPMENT OF EV INFRASTRUCUTRE TO INCREASE EV OWNERSHIP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pPr lvl="0"/>
            <a:r>
              <a:rPr lang="en-US" sz="1200" dirty="0"/>
              <a:t>Work with key stakeholders, including the Elk Grove Chamber of Commerce and Sacramento Municipal Utility District, to promote EV charging stations at appropriate existing commercial developments. </a:t>
            </a:r>
          </a:p>
          <a:p>
            <a:pPr lvl="0"/>
            <a:r>
              <a:rPr lang="en-US" sz="1200" dirty="0"/>
              <a:t>Identify business types that will benefit from the installation of EV charging stations (e.g., businesses with longer in-store dwell times, such as movie theaters, restaurants, and grocery stores).</a:t>
            </a:r>
          </a:p>
          <a:p>
            <a:pPr lvl="0"/>
            <a:r>
              <a:rPr lang="en-US" sz="1200" dirty="0"/>
              <a:t>Use resources and information included in the publication Public EV Charging Business Models for Retail Site Hosts to inform this strategy (Atlas Public Policy 2020).</a:t>
            </a:r>
          </a:p>
          <a:p>
            <a:pPr lvl="0"/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A-3: IMPLEMENT THE CITY’S AUTONOMOUS/CONNECTED READINESS PLAN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r>
              <a:rPr lang="en-US" sz="1200" dirty="0"/>
              <a:t>Prepare the City’s transportation infrastructure (e.g., roadways, parking lots) for AV technologies.</a:t>
            </a:r>
          </a:p>
          <a:p>
            <a:r>
              <a:rPr lang="en-US" sz="1200" dirty="0"/>
              <a:t>Ensure adoption of AV technologies does not increase VMT in the City and does not disproportionately impact low-income or other vulnerable populations.  </a:t>
            </a:r>
            <a:endParaRPr lang="en-US" dirty="0"/>
          </a:p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A-4: ADVOCATE FOR A STATEWIDE VEHICLE MILES TRAVELED TAX AND PREPARE FOR LOCAL IMPACTS </a:t>
            </a:r>
          </a:p>
          <a:p>
            <a:pPr marL="0" indent="0">
              <a:buNone/>
            </a:pPr>
            <a:r>
              <a:rPr lang="en-US" sz="1200" b="1" dirty="0"/>
              <a:t>Implementation Actions</a:t>
            </a:r>
          </a:p>
          <a:p>
            <a:r>
              <a:rPr lang="en-US" sz="1200" dirty="0"/>
              <a:t>Promote participation among the City and Elk Grove residents in future road charge pilot programs, communicating the benefits of the program to residents and elected officials. </a:t>
            </a:r>
          </a:p>
          <a:p>
            <a:r>
              <a:rPr lang="en-US" sz="1200" dirty="0"/>
              <a:t>Lobby for the equitable implementation of a road charge program that does not disproportionately affect residents with low-income residents or  those with long commutes.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47E7-5436-48F6-A3D2-D6633CC4B9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0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3942"/>
            <a:ext cx="5658196" cy="180386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4710"/>
            <a:ext cx="3388822" cy="83308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F7D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96" y="330518"/>
            <a:ext cx="2647950" cy="198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72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838200" y="2048069"/>
            <a:ext cx="3933825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5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1992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91992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19925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919925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91992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3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91992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91992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19925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919925"/>
              </a:buClr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919925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V="1">
            <a:off x="8724900" y="365125"/>
            <a:ext cx="0" cy="5811838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9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C83B-B101-4D19-A930-72329CFB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A3FC-8162-4D87-A4CD-AF2BC90AA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3403"/>
            <a:ext cx="6276595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7296-DC1C-4481-92BD-32870FF0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7FA-F5F2-4D4D-BA44-33C0C902DC1D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ED04-4310-4286-9F58-458589B8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F1B2-2E92-4A75-BC77-DB60D427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B03-E783-4D83-AB8C-9EDDA6D493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0F6698-C8A3-4978-8954-02739FADB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9927" y="1323403"/>
            <a:ext cx="2176272" cy="2514600"/>
          </a:xfrm>
          <a:ln w="6350">
            <a:solidFill>
              <a:srgbClr val="595959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61F0-572E-4E8D-98CD-0CF1E10FE1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8025" y="3933825"/>
            <a:ext cx="4448175" cy="2509838"/>
          </a:xfrm>
          <a:ln w="6350">
            <a:solidFill>
              <a:srgbClr val="595959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3185BA-C412-4546-B298-68A5286E9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8025" y="1323975"/>
            <a:ext cx="2176272" cy="2509838"/>
          </a:xfrm>
          <a:ln w="6350">
            <a:solidFill>
              <a:srgbClr val="595959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33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633"/>
            <a:ext cx="8204200" cy="4917330"/>
          </a:xfrm>
        </p:spPr>
        <p:txBody>
          <a:bodyPr/>
          <a:lstStyle>
            <a:lvl1pPr>
              <a:lnSpc>
                <a:spcPct val="120000"/>
              </a:lnSpc>
              <a:buSzPct val="11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20000"/>
              </a:lnSpc>
              <a:buSzPct val="65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5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0837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0837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4437009"/>
            <a:ext cx="2499360" cy="18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9633"/>
            <a:ext cx="5181600" cy="4917330"/>
          </a:xfrm>
        </p:spPr>
        <p:txBody>
          <a:bodyPr/>
          <a:lstStyle>
            <a:lvl1pPr>
              <a:buClr>
                <a:srgbClr val="919925"/>
              </a:buClr>
              <a:defRPr/>
            </a:lvl1pPr>
            <a:lvl2pPr>
              <a:buClr>
                <a:srgbClr val="919925"/>
              </a:buClr>
              <a:defRPr/>
            </a:lvl2pPr>
            <a:lvl3pPr>
              <a:buClr>
                <a:srgbClr val="919925"/>
              </a:buClr>
              <a:defRPr/>
            </a:lvl3pPr>
            <a:lvl4pPr>
              <a:buClr>
                <a:srgbClr val="919925"/>
              </a:buClr>
              <a:defRPr/>
            </a:lvl4pPr>
            <a:lvl5pPr>
              <a:buClr>
                <a:srgbClr val="91992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9633"/>
            <a:ext cx="5181600" cy="4917330"/>
          </a:xfrm>
        </p:spPr>
        <p:txBody>
          <a:bodyPr/>
          <a:lstStyle>
            <a:lvl1pPr>
              <a:buClr>
                <a:srgbClr val="919925"/>
              </a:buClr>
              <a:defRPr/>
            </a:lvl1pPr>
            <a:lvl2pPr>
              <a:buClr>
                <a:srgbClr val="919925"/>
              </a:buClr>
              <a:defRPr/>
            </a:lvl2pPr>
            <a:lvl3pPr>
              <a:buClr>
                <a:srgbClr val="919925"/>
              </a:buClr>
              <a:defRPr/>
            </a:lvl3pPr>
            <a:lvl4pPr>
              <a:buClr>
                <a:srgbClr val="919925"/>
              </a:buClr>
              <a:defRPr/>
            </a:lvl4pPr>
            <a:lvl5pPr>
              <a:buClr>
                <a:srgbClr val="91992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6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, Sca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259633"/>
            <a:ext cx="6192796" cy="4917330"/>
          </a:xfrm>
        </p:spPr>
        <p:txBody>
          <a:bodyPr/>
          <a:lstStyle>
            <a:lvl1pPr>
              <a:buClr>
                <a:srgbClr val="91992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91992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19925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919925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91992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9849" y="1259633"/>
            <a:ext cx="4223951" cy="4917330"/>
          </a:xfrm>
          <a:ln>
            <a:noFill/>
          </a:ln>
        </p:spPr>
        <p:txBody>
          <a:bodyPr/>
          <a:lstStyle>
            <a:lvl1pPr>
              <a:buClr>
                <a:srgbClr val="919925"/>
              </a:buClr>
              <a:defRPr/>
            </a:lvl1pPr>
            <a:lvl2pPr>
              <a:buClr>
                <a:srgbClr val="919925"/>
              </a:buClr>
              <a:defRPr/>
            </a:lvl2pPr>
            <a:lvl3pPr>
              <a:buClr>
                <a:srgbClr val="919925"/>
              </a:buClr>
              <a:defRPr/>
            </a:lvl3pPr>
            <a:lvl4pPr>
              <a:buClr>
                <a:srgbClr val="919925"/>
              </a:buClr>
              <a:defRPr/>
            </a:lvl4pPr>
            <a:lvl5pPr>
              <a:buClr>
                <a:srgbClr val="91992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612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02386"/>
            <a:ext cx="5157787" cy="82391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92985"/>
            <a:ext cx="5157787" cy="3996678"/>
          </a:xfrm>
          <a:ln>
            <a:noFill/>
          </a:ln>
        </p:spPr>
        <p:txBody>
          <a:bodyPr/>
          <a:lstStyle>
            <a:lvl1pPr>
              <a:buClr>
                <a:srgbClr val="91992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91992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19925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919925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91992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02386"/>
            <a:ext cx="5183188" cy="823912"/>
          </a:xfrm>
          <a:ln>
            <a:noFill/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2985"/>
            <a:ext cx="5183188" cy="3996678"/>
          </a:xfrm>
          <a:ln>
            <a:noFill/>
          </a:ln>
        </p:spPr>
        <p:txBody>
          <a:bodyPr/>
          <a:lstStyle>
            <a:lvl1pPr>
              <a:buClr>
                <a:srgbClr val="919925"/>
              </a:buClr>
              <a:defRPr/>
            </a:lvl1pPr>
            <a:lvl2pPr>
              <a:buClr>
                <a:srgbClr val="919925"/>
              </a:buClr>
              <a:defRPr/>
            </a:lvl2pPr>
            <a:lvl3pPr>
              <a:buClr>
                <a:srgbClr val="919925"/>
              </a:buClr>
              <a:defRPr/>
            </a:lvl3pPr>
            <a:lvl4pPr>
              <a:buClr>
                <a:srgbClr val="919925"/>
              </a:buClr>
              <a:defRPr/>
            </a:lvl4pPr>
            <a:lvl5pPr>
              <a:buClr>
                <a:srgbClr val="91992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36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1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919925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rgbClr val="919925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rgbClr val="919925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919925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rgbClr val="919925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838200" y="2048069"/>
            <a:ext cx="3933825" cy="0"/>
          </a:xfrm>
          <a:prstGeom prst="line">
            <a:avLst/>
          </a:prstGeom>
          <a:ln w="38100">
            <a:solidFill>
              <a:srgbClr val="91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9633"/>
            <a:ext cx="10515600" cy="491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417D-06E5-4571-B90F-3BF3D867DC4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919925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919925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91992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9199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9199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whitlock@elkgrovecity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81566"/>
            <a:ext cx="10668000" cy="1803861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Mobility Resilience Plan </a:t>
            </a:r>
            <a:br>
              <a:rPr lang="en-US" dirty="0"/>
            </a:br>
            <a:r>
              <a:rPr lang="en-US" sz="3600" dirty="0">
                <a:solidFill>
                  <a:srgbClr val="EF7D32"/>
                </a:solidFill>
              </a:rPr>
              <a:t>Public Workshop #2</a:t>
            </a:r>
            <a:endParaRPr lang="en-US" sz="3600" b="1" cap="all" spc="100" dirty="0">
              <a:solidFill>
                <a:srgbClr val="EF7D3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70298"/>
            <a:ext cx="3388822" cy="833089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767171"/>
                </a:solidFill>
              </a:rPr>
              <a:t>January 14, 2021</a:t>
            </a:r>
          </a:p>
          <a:p>
            <a:r>
              <a:rPr lang="en-US" sz="2000" dirty="0">
                <a:solidFill>
                  <a:srgbClr val="767171"/>
                </a:solidFill>
              </a:rPr>
              <a:t>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00094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2537-10E9-4B2E-BCA4-98E96C96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Output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3571165-AA51-4F55-B706-C6E1761DE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8888"/>
          <a:ext cx="10515600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1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5FD2-24F7-4105-9938-04CE90B6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per Household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D14173-AA70-4FC6-AD8C-0CB7378561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258888"/>
          <a:ext cx="10515599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07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8BE6-0CFF-4468-A2BE-20401746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FORWARD-LOOKING TRANSPORTATION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A-1: REDUCE PARKING REQUIREMENTS TO MATCH REDUCED VEHICLE OWNERSHIP</a:t>
            </a:r>
          </a:p>
          <a:p>
            <a:pPr lvl="1"/>
            <a:r>
              <a:rPr lang="en-US" dirty="0"/>
              <a:t>Strategies to promote walkable neighborhoods and increase underutilized land uses devoted to parking</a:t>
            </a:r>
          </a:p>
          <a:p>
            <a:pPr marL="0" lvl="1" indent="0">
              <a:buNone/>
            </a:pPr>
            <a:r>
              <a:rPr lang="en-US" sz="2800" b="1" dirty="0"/>
              <a:t>A-2: SUPPORT DEVELOPMENT OF EV INFRASTRUCUTRE TO INCREASE EV OWNERSHIP</a:t>
            </a:r>
          </a:p>
          <a:p>
            <a:pPr marL="800100" lvl="2" indent="-342900"/>
            <a:r>
              <a:rPr lang="en-US" sz="2400" dirty="0"/>
              <a:t>Strategies to promote EV ownership and opportunities for EV related-revenue streams for the City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2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8BE6-0CFF-4468-A2BE-20401746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FORWARD-LOOKING TRANSPORTATION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A-3: IMPLEMENT THE CITY’S AUTONOMOUS/CONNECTED READINESS PLAN</a:t>
            </a:r>
          </a:p>
          <a:p>
            <a:pPr lvl="1"/>
            <a:r>
              <a:rPr lang="en-US" dirty="0"/>
              <a:t>Strategies to promote benefits of autonomous vehicle adoption while avoiding negative impacts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A-4: ADVOCATE FOR A STATEWIDE VEHICLE MILES TRAVELED TAX AND PREPARE FOR LOCAL IMPACTS </a:t>
            </a:r>
          </a:p>
          <a:p>
            <a:pPr marL="800100" lvl="2" indent="-342900"/>
            <a:r>
              <a:rPr lang="en-US" sz="2400" dirty="0"/>
              <a:t>Strategies to support State’s transition to VMT tax while ensuring it is implemented equitably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3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8BE6-0CFF-4468-A2BE-20401746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RESILIENT AND DIVERSIFIED TAX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/>
              <a:t>B-1: IMPLEMENT GENERAL PLAN CHAPTER 5 “ECONOMY AND THE REGION</a:t>
            </a:r>
          </a:p>
          <a:p>
            <a:pPr lvl="1"/>
            <a:r>
              <a:rPr lang="en-US" sz="2900" dirty="0"/>
              <a:t>Focuses on attracting new industries and live-work strategies to diversify tax base </a:t>
            </a:r>
          </a:p>
          <a:p>
            <a:pPr marL="0" indent="0">
              <a:buNone/>
            </a:pPr>
            <a:r>
              <a:rPr lang="en-US" sz="3200" b="1" dirty="0"/>
              <a:t>B-2: DEVELOP AND IMPLEMENT VEHICLE-RELATED TAX REVENUE OFFSET POLICY</a:t>
            </a:r>
          </a:p>
          <a:p>
            <a:pPr lvl="1"/>
            <a:r>
              <a:rPr lang="en-US" sz="2900" dirty="0"/>
              <a:t>Focuses on potential tax and fiscal polices to offset the impacts of lost vehicle-related revenue</a:t>
            </a:r>
          </a:p>
          <a:p>
            <a:pPr marL="0" lvl="0" indent="0">
              <a:buNone/>
            </a:pPr>
            <a:endParaRPr lang="en-US" sz="33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8112454" cy="2852737"/>
          </a:xfrm>
        </p:spPr>
        <p:txBody>
          <a:bodyPr>
            <a:normAutofit/>
          </a:bodyPr>
          <a:lstStyle/>
          <a:p>
            <a:r>
              <a:rPr lang="en-US" dirty="0"/>
              <a:t>Extreme Heat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2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9716-5B68-477E-9894-EEB63236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Extreme Heat Days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13B46CD-34CD-42CC-B561-B0A63D4ED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59433"/>
          <a:stretch/>
        </p:blipFill>
        <p:spPr>
          <a:xfrm>
            <a:off x="838200" y="1900433"/>
            <a:ext cx="10515600" cy="3414711"/>
          </a:xfrm>
        </p:spPr>
      </p:pic>
    </p:spTree>
    <p:extLst>
      <p:ext uri="{BB962C8B-B14F-4D97-AF65-F5344CB8AC3E}">
        <p14:creationId xmlns:p14="http://schemas.microsoft.com/office/powerpoint/2010/main" val="29863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9716-5B68-477E-9894-EEB63236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Wave Events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13B46CD-34CD-42CC-B561-B0A63D4ED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87566"/>
          <a:stretch/>
        </p:blipFill>
        <p:spPr>
          <a:xfrm>
            <a:off x="1190625" y="1140622"/>
            <a:ext cx="9810750" cy="976461"/>
          </a:xfrm>
        </p:spPr>
      </p:pic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A069ACB0-8D33-46A0-B3AA-EC5BAED77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23"/>
          <a:stretch/>
        </p:blipFill>
        <p:spPr>
          <a:xfrm>
            <a:off x="1190625" y="2117083"/>
            <a:ext cx="9810750" cy="46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7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9716-5B68-477E-9894-EEB63236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96A8-6E10-47ED-9C8C-9C18CB2A8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59633"/>
            <a:ext cx="4293636" cy="4917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Urban Heat Island Impacts</a:t>
            </a:r>
          </a:p>
          <a:p>
            <a:pPr lvl="1"/>
            <a:r>
              <a:rPr lang="en-US" dirty="0"/>
              <a:t>Increased daytime and nighttime temperatures </a:t>
            </a:r>
          </a:p>
          <a:p>
            <a:pPr lvl="1"/>
            <a:r>
              <a:rPr lang="en-US" dirty="0"/>
              <a:t>Decreased ability for nighttime cooling</a:t>
            </a:r>
          </a:p>
          <a:p>
            <a:pPr lvl="1"/>
            <a:r>
              <a:rPr lang="en-US" dirty="0"/>
              <a:t>Increased energy demand for cooling</a:t>
            </a:r>
          </a:p>
          <a:p>
            <a:pPr lvl="1"/>
            <a:r>
              <a:rPr lang="en-US" dirty="0"/>
              <a:t>Impaired water quality </a:t>
            </a:r>
          </a:p>
          <a:p>
            <a:pPr lvl="1"/>
            <a:r>
              <a:rPr lang="en-US" dirty="0"/>
              <a:t>Decreases in air quality</a:t>
            </a:r>
          </a:p>
        </p:txBody>
      </p:sp>
      <p:pic>
        <p:nvPicPr>
          <p:cNvPr id="6148" name="Picture 4" descr="Image result for urban heat island effect">
            <a:extLst>
              <a:ext uri="{FF2B5EF4-FFF2-40B4-BE49-F238E27FC236}">
                <a16:creationId xmlns:a16="http://schemas.microsoft.com/office/drawing/2014/main" id="{341F6F53-F10A-4F1F-A52D-9163FE973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"/>
          <a:stretch/>
        </p:blipFill>
        <p:spPr bwMode="auto">
          <a:xfrm>
            <a:off x="6096000" y="1259633"/>
            <a:ext cx="5257800" cy="523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3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9716-5B68-477E-9894-EEB63236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96A8-6E10-47ED-9C8C-9C18CB2A8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9633"/>
            <a:ext cx="5627915" cy="4917330"/>
          </a:xfrm>
        </p:spPr>
        <p:txBody>
          <a:bodyPr lIns="91440">
            <a:normAutofit/>
          </a:bodyPr>
          <a:lstStyle/>
          <a:p>
            <a:pPr marL="0" indent="0">
              <a:buNone/>
            </a:pPr>
            <a:r>
              <a:rPr lang="en-US" b="1" dirty="0"/>
              <a:t>Transportation Impacts</a:t>
            </a:r>
          </a:p>
          <a:p>
            <a:pPr lvl="1"/>
            <a:r>
              <a:rPr lang="en-US" sz="2800" dirty="0"/>
              <a:t>Asphalt rutting and buckling</a:t>
            </a:r>
          </a:p>
          <a:p>
            <a:pPr lvl="1"/>
            <a:r>
              <a:rPr lang="en-US" sz="2800" dirty="0"/>
              <a:t>Rail buckling and potential for train derailment</a:t>
            </a:r>
          </a:p>
          <a:p>
            <a:pPr lvl="1"/>
            <a:r>
              <a:rPr lang="en-US" sz="2800" dirty="0"/>
              <a:t>Transit vehicles overheating</a:t>
            </a:r>
          </a:p>
          <a:p>
            <a:pPr lvl="1"/>
            <a:r>
              <a:rPr lang="en-US" sz="2800" dirty="0"/>
              <a:t>Thermal expansion of bridge joints</a:t>
            </a:r>
          </a:p>
          <a:p>
            <a:pPr lvl="1"/>
            <a:r>
              <a:rPr lang="en-US" sz="2800" dirty="0"/>
              <a:t>Decreased comfort for walking and biking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</p:txBody>
      </p:sp>
      <p:pic>
        <p:nvPicPr>
          <p:cNvPr id="2052" name="Picture 4" descr="Image result for Asphalt Buckling heat California climate change">
            <a:extLst>
              <a:ext uri="{FF2B5EF4-FFF2-40B4-BE49-F238E27FC236}">
                <a16:creationId xmlns:a16="http://schemas.microsoft.com/office/drawing/2014/main" id="{FF83A013-6A4F-45CA-B5FA-828067768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13163" b="16250"/>
          <a:stretch/>
        </p:blipFill>
        <p:spPr bwMode="auto">
          <a:xfrm>
            <a:off x="7262352" y="1259633"/>
            <a:ext cx="4091448" cy="2469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C2E932-C74A-498B-972E-ED2CCA073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352" y="3718297"/>
            <a:ext cx="4091448" cy="263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49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29F9-3E7A-4AEC-B3D4-D60EC07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C47404-C5A0-4E53-B591-59655FC2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0515599" cy="49173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Welcome, Introductions, and Agenda review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Overview and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Climate Impacts and Resilience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Implementation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 and Answer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Action Items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9716-5B68-477E-9894-EEB63236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96A8-6E10-47ED-9C8C-9C18CB2A8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9633"/>
            <a:ext cx="5627915" cy="49173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Population Impacts</a:t>
            </a:r>
          </a:p>
          <a:p>
            <a:pPr lvl="1"/>
            <a:r>
              <a:rPr lang="en-US" sz="2800" dirty="0"/>
              <a:t>Health risks from ozone and particulate air pollution</a:t>
            </a:r>
          </a:p>
          <a:p>
            <a:pPr lvl="1"/>
            <a:r>
              <a:rPr lang="en-US" sz="2800" dirty="0"/>
              <a:t>Heat-Related Illnesses</a:t>
            </a:r>
          </a:p>
          <a:p>
            <a:pPr lvl="1"/>
            <a:r>
              <a:rPr lang="en-US" sz="2800" dirty="0"/>
              <a:t>Increased risk for vulnerable populations including seniors, youth, and homeless</a:t>
            </a:r>
          </a:p>
          <a:p>
            <a:pPr marL="0" indent="0">
              <a:buNone/>
            </a:pPr>
            <a:r>
              <a:rPr lang="en-US" b="1" dirty="0"/>
              <a:t>Community Impacts</a:t>
            </a:r>
          </a:p>
          <a:p>
            <a:pPr lvl="1"/>
            <a:r>
              <a:rPr lang="en-US" sz="2800" dirty="0"/>
              <a:t>Emergency services and hospital room visits</a:t>
            </a:r>
          </a:p>
          <a:p>
            <a:pPr lvl="1"/>
            <a:r>
              <a:rPr lang="en-US" sz="2800" dirty="0"/>
              <a:t>Increased energy demand and associated costs for cooling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</p:txBody>
      </p:sp>
      <p:pic>
        <p:nvPicPr>
          <p:cNvPr id="10" name="Picture 2" descr="Image result for heat wave people health">
            <a:extLst>
              <a:ext uri="{FF2B5EF4-FFF2-40B4-BE49-F238E27FC236}">
                <a16:creationId xmlns:a16="http://schemas.microsoft.com/office/drawing/2014/main" id="{5B548AB7-AACC-4BC5-AB34-E2D700C0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52" y="1259633"/>
            <a:ext cx="4091448" cy="272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DD75009E-9783-4E15-8285-137510547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2"/>
          <a:stretch/>
        </p:blipFill>
        <p:spPr>
          <a:xfrm>
            <a:off x="7295009" y="4178442"/>
            <a:ext cx="4026134" cy="231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55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8112454" cy="2852737"/>
          </a:xfrm>
        </p:spPr>
        <p:txBody>
          <a:bodyPr>
            <a:normAutofit/>
          </a:bodyPr>
          <a:lstStyle/>
          <a:p>
            <a:r>
              <a:rPr lang="en-US" dirty="0"/>
              <a:t>Flooding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6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09D6-CB4F-4933-8DFF-33808408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 fontScale="90000"/>
          </a:bodyPr>
          <a:lstStyle/>
          <a:p>
            <a:r>
              <a:rPr lang="en-US" dirty="0"/>
              <a:t>Flooding Exposure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F53DB-E6A5-430D-B187-0C818ABF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9849" y="1468659"/>
            <a:ext cx="4223951" cy="4708304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600" dirty="0"/>
              <a:t>Increase in frequency of November–March precipitation levels  exceeding historic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600" dirty="0"/>
              <a:t>Impacts from large storm events projected to increase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235E6-E889-4600-B4A5-0FEEA443E5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68769"/>
            <a:ext cx="6192838" cy="37325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AB1853-A649-4166-B7CA-46E614F0F555}"/>
              </a:ext>
            </a:extLst>
          </p:cNvPr>
          <p:cNvSpPr/>
          <p:nvPr/>
        </p:nvSpPr>
        <p:spPr>
          <a:xfrm>
            <a:off x="739389" y="1468659"/>
            <a:ext cx="6565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Whitney-Book"/>
              </a:rPr>
              <a:t>Change in frequency of extremely wet seasons 1935 to 2085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282C8-5A74-4722-A5CA-A6DEA8DEE135}"/>
              </a:ext>
            </a:extLst>
          </p:cNvPr>
          <p:cNvSpPr/>
          <p:nvPr/>
        </p:nvSpPr>
        <p:spPr>
          <a:xfrm>
            <a:off x="838200" y="5601342"/>
            <a:ext cx="17495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Swain et al. 2018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8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A002-BEED-4F7C-AF58-AD892116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Flooding Exposure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0BA42-3F0B-43BB-A1A3-DBF081919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9849" y="1631852"/>
            <a:ext cx="4223951" cy="4545110"/>
          </a:xfrm>
        </p:spPr>
        <p:txBody>
          <a:bodyPr/>
          <a:lstStyle/>
          <a:p>
            <a:r>
              <a:rPr lang="en-US" sz="2600" dirty="0"/>
              <a:t>Increase in November –March precipitation levels  exceeding historic</a:t>
            </a:r>
          </a:p>
          <a:p>
            <a:r>
              <a:rPr lang="en-US" sz="2600" dirty="0"/>
              <a:t>Small increases in small storm events may affect localized flooding </a:t>
            </a:r>
          </a:p>
          <a:p>
            <a:r>
              <a:rPr lang="en-US" sz="2600" dirty="0"/>
              <a:t>Increase in intensity and impacts from large regional storm events projected </a:t>
            </a:r>
          </a:p>
          <a:p>
            <a:endParaRPr lang="en-US" dirty="0"/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451EA218-86F9-4EC7-9EDB-3344F1A5A888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530" r="-1579" b="-3327"/>
          <a:stretch/>
        </p:blipFill>
        <p:spPr>
          <a:xfrm>
            <a:off x="1352006" y="1481480"/>
            <a:ext cx="4363254" cy="549360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D486F-4A07-4F8A-973E-57074A829468}"/>
              </a:ext>
            </a:extLst>
          </p:cNvPr>
          <p:cNvSpPr/>
          <p:nvPr/>
        </p:nvSpPr>
        <p:spPr>
          <a:xfrm>
            <a:off x="928240" y="1047559"/>
            <a:ext cx="5210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Whitney-Book"/>
              </a:rPr>
              <a:t>Change in rainfall during 100-year storm events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F881D-E69C-458C-809D-83189F26306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6350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155467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77C7-0887-4ABA-91C7-7EE53A4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Flooding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2CF3-47AF-4631-BF12-E61DDFA4C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Stormwater Drainage Impacts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Drainage overflows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Clogged drains with debris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Flooding Impacts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Subbase erosion of roadways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Concrete corrosion of roadways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Route closures due to flooding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 and railway roadbed damage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F1C1D-7FA2-48F3-AA3E-681A38493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73" y="1163961"/>
            <a:ext cx="3675596" cy="245269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5128" name="Picture 8" descr="Image result for Elk Grove Train derailment">
            <a:extLst>
              <a:ext uri="{FF2B5EF4-FFF2-40B4-BE49-F238E27FC236}">
                <a16:creationId xmlns:a16="http://schemas.microsoft.com/office/drawing/2014/main" id="{A2622B40-3DA2-4434-A55E-54F1CB2399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73" y="3718297"/>
            <a:ext cx="3675596" cy="2516033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9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77C7-0887-4ABA-91C7-7EE53A4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Flooding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2CF3-47AF-4631-BF12-E61DDFA4C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Impacts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flooding risk for residents in and near flood zones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increases in property damage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Impacts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disruption of signal operations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Travel delays due to flooding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need for                                  emergency services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6" name="Content Placeholder 5" descr="The intersection of Bruceville and Bilby roads">
            <a:extLst>
              <a:ext uri="{FF2B5EF4-FFF2-40B4-BE49-F238E27FC236}">
                <a16:creationId xmlns:a16="http://schemas.microsoft.com/office/drawing/2014/main" id="{216BBAEE-EB7B-4AAC-890C-E77E83C6F2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30" y="3813299"/>
            <a:ext cx="3541069" cy="2363663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limate change flooding people California">
            <a:extLst>
              <a:ext uri="{FF2B5EF4-FFF2-40B4-BE49-F238E27FC236}">
                <a16:creationId xmlns:a16="http://schemas.microsoft.com/office/drawing/2014/main" id="{2A306F92-D30C-4B9C-A368-DF2D7C12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31" y="1203937"/>
            <a:ext cx="3541069" cy="235702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7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1709738"/>
            <a:ext cx="9470391" cy="2852737"/>
          </a:xfrm>
        </p:spPr>
        <p:txBody>
          <a:bodyPr>
            <a:normAutofit/>
          </a:bodyPr>
          <a:lstStyle/>
          <a:p>
            <a:r>
              <a:rPr lang="en-US" dirty="0"/>
              <a:t>Climate Resilience Strategies:</a:t>
            </a:r>
            <a:br>
              <a:rPr lang="en-US" dirty="0"/>
            </a:br>
            <a:r>
              <a:rPr lang="en-US" dirty="0"/>
              <a:t>Heat and Flooding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1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8BE6-0CFF-4468-A2BE-20401746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Resilience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3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C20E2-6880-40C7-9E61-5A02B02EB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73676" y="1136965"/>
            <a:ext cx="11644647" cy="56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17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300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A3CAE-4DB2-46C3-99EE-63A3C79C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6" y="1737074"/>
            <a:ext cx="11677688" cy="39136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FA2E8AD-98C3-4B62-BE88-059EE163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Resilience Strategies</a:t>
            </a:r>
          </a:p>
        </p:txBody>
      </p:sp>
    </p:spTree>
    <p:extLst>
      <p:ext uri="{BB962C8B-B14F-4D97-AF65-F5344CB8AC3E}">
        <p14:creationId xmlns:p14="http://schemas.microsoft.com/office/powerpoint/2010/main" val="188455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C51E-39F3-4EFB-B800-BE971F58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Mobility Resilience Plan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D69D-703B-48DB-A8C8-138202756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Project Purpose</a:t>
            </a:r>
            <a:endParaRPr lang="en-US" sz="3200" dirty="0"/>
          </a:p>
          <a:p>
            <a:r>
              <a:rPr lang="en-US" sz="3200" dirty="0"/>
              <a:t>The plan will develop detailed actions, funding strategies, and partnerships to respond and adapt to the local impacts of climate change on the transportation system and its associated impacts.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5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300" b="1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A2E8AD-98C3-4B62-BE88-059EE163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Resilience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78CBF-C785-4E95-A119-9650EC0F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0" y="1641539"/>
            <a:ext cx="11741239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300" b="1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A2E8AD-98C3-4B62-BE88-059EE163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Resilience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B500C-8894-4644-AF0C-A3D853ED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8" y="1259633"/>
            <a:ext cx="11502444" cy="54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659D-F5CD-42A6-AB29-F45FF64E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300" b="1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A2E8AD-98C3-4B62-BE88-059EE163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Resilience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466A-540C-4661-B93D-793F05A2C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2060237"/>
            <a:ext cx="11779876" cy="27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8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1709738"/>
            <a:ext cx="9470391" cy="2852737"/>
          </a:xfrm>
        </p:spPr>
        <p:txBody>
          <a:bodyPr>
            <a:normAutofit/>
          </a:bodyPr>
          <a:lstStyle/>
          <a:p>
            <a:r>
              <a:rPr lang="en-US" dirty="0"/>
              <a:t>Plan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41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77C7-0887-4ABA-91C7-7EE53A4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Strategy Implementation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2CF3-47AF-4631-BF12-E61DDFA4C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9633"/>
            <a:ext cx="10515600" cy="49173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9E8C-2B62-408B-A549-090C81DEF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A4E2B6-D0A9-4B80-94DB-40603CB01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" r="739" b="95303"/>
          <a:stretch/>
        </p:blipFill>
        <p:spPr>
          <a:xfrm>
            <a:off x="849902" y="1134643"/>
            <a:ext cx="10528801" cy="313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7A15F-5A1D-47C0-82B8-AC91A3AD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97" y="1390976"/>
            <a:ext cx="10528800" cy="54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1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77C7-0887-4ABA-91C7-7EE53A4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Strategy 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2CF3-47AF-4631-BF12-E61DDFA4C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9633"/>
            <a:ext cx="10515600" cy="49173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9E8C-2B62-408B-A549-090C81DEF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CBD0B-0AE1-4FF0-833F-782EEB5F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" r="739" b="41084"/>
          <a:stretch/>
        </p:blipFill>
        <p:spPr>
          <a:xfrm>
            <a:off x="692877" y="1410867"/>
            <a:ext cx="10806243" cy="40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5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77C7-0887-4ABA-91C7-7EE53A4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Strategy Implementation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2CF3-47AF-4631-BF12-E61DDFA4C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9633"/>
            <a:ext cx="10515600" cy="49173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9E8C-2B62-408B-A549-090C81DEF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F5A61-3DE2-4804-8A4A-1120B6D01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787"/>
          <a:stretch/>
        </p:blipFill>
        <p:spPr>
          <a:xfrm>
            <a:off x="838200" y="1588342"/>
            <a:ext cx="105156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29F9-3E7A-4AEC-B3D4-D60EC07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Outreach for Implementation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C47404-C5A0-4E53-B591-59655FC2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0515599" cy="4917330"/>
          </a:xfrm>
        </p:spPr>
        <p:txBody>
          <a:bodyPr>
            <a:normAutofit/>
          </a:bodyPr>
          <a:lstStyle/>
          <a:p>
            <a:r>
              <a:rPr lang="en-US" sz="3200" dirty="0"/>
              <a:t>City establishing Community Resilience Task Force</a:t>
            </a:r>
          </a:p>
          <a:p>
            <a:r>
              <a:rPr lang="en-US" sz="3200" dirty="0"/>
              <a:t>Researching and pursuing grants and funding opportunities to implement strategies</a:t>
            </a:r>
          </a:p>
          <a:p>
            <a:r>
              <a:rPr lang="en-US" sz="3200" dirty="0"/>
              <a:t>Community Mobility Resilience Plan StoryMap</a:t>
            </a:r>
          </a:p>
        </p:txBody>
      </p:sp>
    </p:spTree>
    <p:extLst>
      <p:ext uri="{BB962C8B-B14F-4D97-AF65-F5344CB8AC3E}">
        <p14:creationId xmlns:p14="http://schemas.microsoft.com/office/powerpoint/2010/main" val="1691492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1709738"/>
            <a:ext cx="9470391" cy="2852737"/>
          </a:xfrm>
        </p:spPr>
        <p:txBody>
          <a:bodyPr>
            <a:normAutofit/>
          </a:bodyPr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0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29F9-3E7A-4AEC-B3D4-D60EC07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and Answers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C47404-C5A0-4E53-B591-59655FC2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0515599" cy="491733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additional information would be helpful for residents to prepare for the impacts of climate change?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C51E-39F3-4EFB-B800-BE971F58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Mobility Resilience Plan Overview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67D2F8-D933-4683-B093-BBE84E775742}"/>
              </a:ext>
            </a:extLst>
          </p:cNvPr>
          <p:cNvGrpSpPr/>
          <p:nvPr/>
        </p:nvGrpSpPr>
        <p:grpSpPr>
          <a:xfrm>
            <a:off x="3151574" y="1272818"/>
            <a:ext cx="7406909" cy="5209076"/>
            <a:chOff x="3151574" y="1272818"/>
            <a:chExt cx="7406909" cy="5209076"/>
          </a:xfrm>
        </p:grpSpPr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27058D57-0497-41A2-8C6C-E7E6A58C8BBE}"/>
                </a:ext>
              </a:extLst>
            </p:cNvPr>
            <p:cNvSpPr/>
            <p:nvPr/>
          </p:nvSpPr>
          <p:spPr>
            <a:xfrm rot="16200000">
              <a:off x="5485761" y="4405446"/>
              <a:ext cx="1220477" cy="46684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19915C-5E63-4EE4-8B75-0713DF9552FA}"/>
                </a:ext>
              </a:extLst>
            </p:cNvPr>
            <p:cNvSpPr/>
            <p:nvPr/>
          </p:nvSpPr>
          <p:spPr>
            <a:xfrm>
              <a:off x="5258124" y="3073924"/>
              <a:ext cx="1675750" cy="1675750"/>
            </a:xfrm>
            <a:custGeom>
              <a:avLst/>
              <a:gdLst>
                <a:gd name="connsiteX0" fmla="*/ 0 w 1675750"/>
                <a:gd name="connsiteY0" fmla="*/ 837875 h 1675750"/>
                <a:gd name="connsiteX1" fmla="*/ 837875 w 1675750"/>
                <a:gd name="connsiteY1" fmla="*/ 0 h 1675750"/>
                <a:gd name="connsiteX2" fmla="*/ 1675750 w 1675750"/>
                <a:gd name="connsiteY2" fmla="*/ 837875 h 1675750"/>
                <a:gd name="connsiteX3" fmla="*/ 837875 w 1675750"/>
                <a:gd name="connsiteY3" fmla="*/ 1675750 h 1675750"/>
                <a:gd name="connsiteX4" fmla="*/ 0 w 1675750"/>
                <a:gd name="connsiteY4" fmla="*/ 837875 h 167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750" h="1675750">
                  <a:moveTo>
                    <a:pt x="0" y="837875"/>
                  </a:moveTo>
                  <a:cubicBezTo>
                    <a:pt x="0" y="375129"/>
                    <a:pt x="375129" y="0"/>
                    <a:pt x="837875" y="0"/>
                  </a:cubicBezTo>
                  <a:cubicBezTo>
                    <a:pt x="1300621" y="0"/>
                    <a:pt x="1675750" y="375129"/>
                    <a:pt x="1675750" y="837875"/>
                  </a:cubicBezTo>
                  <a:cubicBezTo>
                    <a:pt x="1675750" y="1300621"/>
                    <a:pt x="1300621" y="1675750"/>
                    <a:pt x="837875" y="1675750"/>
                  </a:cubicBezTo>
                  <a:cubicBezTo>
                    <a:pt x="375129" y="1675750"/>
                    <a:pt x="0" y="1300621"/>
                    <a:pt x="0" y="837875"/>
                  </a:cubicBezTo>
                  <a:close/>
                </a:path>
              </a:pathLst>
            </a:custGeom>
            <a:solidFill>
              <a:srgbClr val="9199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838" tIns="256838" rIns="256838" bIns="25683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Community Mobility Resilience Plan</a:t>
              </a:r>
            </a:p>
          </p:txBody>
        </p: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D3B62A19-4114-4BC6-ABBD-02889C1CA1D0}"/>
                </a:ext>
              </a:extLst>
            </p:cNvPr>
            <p:cNvSpPr/>
            <p:nvPr/>
          </p:nvSpPr>
          <p:spPr>
            <a:xfrm rot="10800000">
              <a:off x="3844502" y="3708457"/>
              <a:ext cx="1335873" cy="40668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0EB18C0C-7672-4A35-8FEC-6A45D32BAFD1}"/>
                </a:ext>
              </a:extLst>
            </p:cNvPr>
            <p:cNvSpPr/>
            <p:nvPr/>
          </p:nvSpPr>
          <p:spPr>
            <a:xfrm rot="13254602">
              <a:off x="4370143" y="2726480"/>
              <a:ext cx="1185265" cy="40668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C7A4086-12C1-4D36-9A12-3D829E1546EC}"/>
                </a:ext>
              </a:extLst>
            </p:cNvPr>
            <p:cNvSpPr/>
            <p:nvPr/>
          </p:nvSpPr>
          <p:spPr>
            <a:xfrm rot="16200000">
              <a:off x="5501187" y="2206532"/>
              <a:ext cx="1189625" cy="40668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30F31176-0C69-40C7-90DC-C3C19B32BB7A}"/>
                </a:ext>
              </a:extLst>
            </p:cNvPr>
            <p:cNvSpPr/>
            <p:nvPr/>
          </p:nvSpPr>
          <p:spPr>
            <a:xfrm rot="19145398">
              <a:off x="6636590" y="2726480"/>
              <a:ext cx="1185265" cy="40668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FFCC00-284D-4A00-AC5B-E8002482AAE0}"/>
                </a:ext>
              </a:extLst>
            </p:cNvPr>
            <p:cNvSpPr/>
            <p:nvPr/>
          </p:nvSpPr>
          <p:spPr>
            <a:xfrm>
              <a:off x="6999293" y="1999478"/>
              <a:ext cx="1355611" cy="1084489"/>
            </a:xfrm>
            <a:custGeom>
              <a:avLst/>
              <a:gdLst>
                <a:gd name="connsiteX0" fmla="*/ 0 w 1355611"/>
                <a:gd name="connsiteY0" fmla="*/ 108449 h 1084489"/>
                <a:gd name="connsiteX1" fmla="*/ 108449 w 1355611"/>
                <a:gd name="connsiteY1" fmla="*/ 0 h 1084489"/>
                <a:gd name="connsiteX2" fmla="*/ 1247162 w 1355611"/>
                <a:gd name="connsiteY2" fmla="*/ 0 h 1084489"/>
                <a:gd name="connsiteX3" fmla="*/ 1355611 w 1355611"/>
                <a:gd name="connsiteY3" fmla="*/ 108449 h 1084489"/>
                <a:gd name="connsiteX4" fmla="*/ 1355611 w 1355611"/>
                <a:gd name="connsiteY4" fmla="*/ 976040 h 1084489"/>
                <a:gd name="connsiteX5" fmla="*/ 1247162 w 1355611"/>
                <a:gd name="connsiteY5" fmla="*/ 1084489 h 1084489"/>
                <a:gd name="connsiteX6" fmla="*/ 108449 w 1355611"/>
                <a:gd name="connsiteY6" fmla="*/ 1084489 h 1084489"/>
                <a:gd name="connsiteX7" fmla="*/ 0 w 1355611"/>
                <a:gd name="connsiteY7" fmla="*/ 976040 h 1084489"/>
                <a:gd name="connsiteX8" fmla="*/ 0 w 1355611"/>
                <a:gd name="connsiteY8" fmla="*/ 108449 h 108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5611" h="1084489">
                  <a:moveTo>
                    <a:pt x="0" y="108449"/>
                  </a:moveTo>
                  <a:cubicBezTo>
                    <a:pt x="0" y="48554"/>
                    <a:pt x="48554" y="0"/>
                    <a:pt x="108449" y="0"/>
                  </a:cubicBezTo>
                  <a:lnTo>
                    <a:pt x="1247162" y="0"/>
                  </a:lnTo>
                  <a:cubicBezTo>
                    <a:pt x="1307057" y="0"/>
                    <a:pt x="1355611" y="48554"/>
                    <a:pt x="1355611" y="108449"/>
                  </a:cubicBezTo>
                  <a:lnTo>
                    <a:pt x="1355611" y="976040"/>
                  </a:lnTo>
                  <a:cubicBezTo>
                    <a:pt x="1355611" y="1035935"/>
                    <a:pt x="1307057" y="1084489"/>
                    <a:pt x="1247162" y="1084489"/>
                  </a:cubicBezTo>
                  <a:lnTo>
                    <a:pt x="108449" y="1084489"/>
                  </a:lnTo>
                  <a:cubicBezTo>
                    <a:pt x="48554" y="1084489"/>
                    <a:pt x="0" y="1035935"/>
                    <a:pt x="0" y="976040"/>
                  </a:cubicBezTo>
                  <a:lnTo>
                    <a:pt x="0" y="1084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59" tIns="67959" rIns="67959" bIns="6795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Public Workshops</a:t>
              </a:r>
            </a:p>
          </p:txBody>
        </p:sp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A0CA9362-6369-4F1C-B04B-08C4636AD3EB}"/>
                </a:ext>
              </a:extLst>
            </p:cNvPr>
            <p:cNvSpPr/>
            <p:nvPr/>
          </p:nvSpPr>
          <p:spPr>
            <a:xfrm>
              <a:off x="7010850" y="3708457"/>
              <a:ext cx="1322578" cy="40668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231CFC33-2005-441E-9CBC-E94660BE2F18}"/>
                </a:ext>
              </a:extLst>
            </p:cNvPr>
            <p:cNvSpPr txBox="1"/>
            <p:nvPr/>
          </p:nvSpPr>
          <p:spPr>
            <a:xfrm>
              <a:off x="4918229" y="5036266"/>
              <a:ext cx="2219417" cy="1445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Implementation             +                     Community Resilience                      Task Force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01F602-A7BD-4ACC-9975-FFFA7E1CD5F4}"/>
                </a:ext>
              </a:extLst>
            </p:cNvPr>
            <p:cNvGrpSpPr/>
            <p:nvPr/>
          </p:nvGrpSpPr>
          <p:grpSpPr>
            <a:xfrm>
              <a:off x="5020296" y="5294694"/>
              <a:ext cx="2151406" cy="1069914"/>
              <a:chOff x="2250674" y="1366592"/>
              <a:chExt cx="1556160" cy="124492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AB59BBA-8D55-4931-9E60-83D2E46B9187}"/>
                  </a:ext>
                </a:extLst>
              </p:cNvPr>
              <p:cNvSpPr/>
              <p:nvPr/>
            </p:nvSpPr>
            <p:spPr>
              <a:xfrm>
                <a:off x="2250674" y="1366592"/>
                <a:ext cx="1556160" cy="124492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: Rounded Corners 4">
                <a:extLst>
                  <a:ext uri="{FF2B5EF4-FFF2-40B4-BE49-F238E27FC236}">
                    <a16:creationId xmlns:a16="http://schemas.microsoft.com/office/drawing/2014/main" id="{E66DA024-BBCE-48FC-86D2-DD48739710E7}"/>
                  </a:ext>
                </a:extLst>
              </p:cNvPr>
              <p:cNvSpPr txBox="1"/>
              <p:nvPr/>
            </p:nvSpPr>
            <p:spPr>
              <a:xfrm>
                <a:off x="2287137" y="1403055"/>
                <a:ext cx="1483234" cy="11720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40005" rIns="40005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Implementation</a:t>
                </a:r>
              </a:p>
            </p:txBody>
          </p:sp>
        </p:grp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6C9BB761-2599-40A4-99ED-50C5ACED6CBB}"/>
                </a:ext>
              </a:extLst>
            </p:cNvPr>
            <p:cNvSpPr/>
            <p:nvPr/>
          </p:nvSpPr>
          <p:spPr>
            <a:xfrm>
              <a:off x="7204356" y="5623641"/>
              <a:ext cx="1220477" cy="43361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59C317-3E42-4A81-9313-60EFB4EEB0F9}"/>
                </a:ext>
              </a:extLst>
            </p:cNvPr>
            <p:cNvGrpSpPr/>
            <p:nvPr/>
          </p:nvGrpSpPr>
          <p:grpSpPr>
            <a:xfrm>
              <a:off x="8407077" y="5281112"/>
              <a:ext cx="2151406" cy="1069914"/>
              <a:chOff x="2250674" y="1366592"/>
              <a:chExt cx="1556160" cy="1244928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EE8E471-5CE2-4F0B-8342-9A6834FD2B49}"/>
                  </a:ext>
                </a:extLst>
              </p:cNvPr>
              <p:cNvSpPr/>
              <p:nvPr/>
            </p:nvSpPr>
            <p:spPr>
              <a:xfrm>
                <a:off x="2250674" y="1366592"/>
                <a:ext cx="1556160" cy="124492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: Rounded Corners 4">
                <a:extLst>
                  <a:ext uri="{FF2B5EF4-FFF2-40B4-BE49-F238E27FC236}">
                    <a16:creationId xmlns:a16="http://schemas.microsoft.com/office/drawing/2014/main" id="{424C9839-7E40-4CB3-862A-2D48C1C42621}"/>
                  </a:ext>
                </a:extLst>
              </p:cNvPr>
              <p:cNvSpPr txBox="1"/>
              <p:nvPr/>
            </p:nvSpPr>
            <p:spPr>
              <a:xfrm>
                <a:off x="2287137" y="1403055"/>
                <a:ext cx="1483234" cy="11720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40005" rIns="40005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Community Resilience            Task Force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12ED66-DE8F-483B-B348-F5416A1312DC}"/>
                </a:ext>
              </a:extLst>
            </p:cNvPr>
            <p:cNvGrpSpPr/>
            <p:nvPr/>
          </p:nvGrpSpPr>
          <p:grpSpPr>
            <a:xfrm>
              <a:off x="5418193" y="1272818"/>
              <a:ext cx="1392326" cy="1176556"/>
              <a:chOff x="5418193" y="1272818"/>
              <a:chExt cx="1392326" cy="117655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83D805F-3A1B-40EA-BF99-F762CC86DAFD}"/>
                  </a:ext>
                </a:extLst>
              </p:cNvPr>
              <p:cNvSpPr/>
              <p:nvPr/>
            </p:nvSpPr>
            <p:spPr>
              <a:xfrm>
                <a:off x="5418194" y="1272818"/>
                <a:ext cx="1355611" cy="1084489"/>
              </a:xfrm>
              <a:custGeom>
                <a:avLst/>
                <a:gdLst>
                  <a:gd name="connsiteX0" fmla="*/ 0 w 1355611"/>
                  <a:gd name="connsiteY0" fmla="*/ 108449 h 1084489"/>
                  <a:gd name="connsiteX1" fmla="*/ 108449 w 1355611"/>
                  <a:gd name="connsiteY1" fmla="*/ 0 h 1084489"/>
                  <a:gd name="connsiteX2" fmla="*/ 1247162 w 1355611"/>
                  <a:gd name="connsiteY2" fmla="*/ 0 h 1084489"/>
                  <a:gd name="connsiteX3" fmla="*/ 1355611 w 1355611"/>
                  <a:gd name="connsiteY3" fmla="*/ 108449 h 1084489"/>
                  <a:gd name="connsiteX4" fmla="*/ 1355611 w 1355611"/>
                  <a:gd name="connsiteY4" fmla="*/ 976040 h 1084489"/>
                  <a:gd name="connsiteX5" fmla="*/ 1247162 w 1355611"/>
                  <a:gd name="connsiteY5" fmla="*/ 1084489 h 1084489"/>
                  <a:gd name="connsiteX6" fmla="*/ 108449 w 1355611"/>
                  <a:gd name="connsiteY6" fmla="*/ 1084489 h 1084489"/>
                  <a:gd name="connsiteX7" fmla="*/ 0 w 1355611"/>
                  <a:gd name="connsiteY7" fmla="*/ 976040 h 1084489"/>
                  <a:gd name="connsiteX8" fmla="*/ 0 w 1355611"/>
                  <a:gd name="connsiteY8" fmla="*/ 108449 h 10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5611" h="1084489">
                    <a:moveTo>
                      <a:pt x="0" y="108449"/>
                    </a:moveTo>
                    <a:cubicBezTo>
                      <a:pt x="0" y="48554"/>
                      <a:pt x="48554" y="0"/>
                      <a:pt x="108449" y="0"/>
                    </a:cubicBezTo>
                    <a:lnTo>
                      <a:pt x="1247162" y="0"/>
                    </a:lnTo>
                    <a:cubicBezTo>
                      <a:pt x="1307057" y="0"/>
                      <a:pt x="1355611" y="48554"/>
                      <a:pt x="1355611" y="108449"/>
                    </a:cubicBezTo>
                    <a:lnTo>
                      <a:pt x="1355611" y="976040"/>
                    </a:lnTo>
                    <a:cubicBezTo>
                      <a:pt x="1355611" y="1035935"/>
                      <a:pt x="1307057" y="1084489"/>
                      <a:pt x="1247162" y="1084489"/>
                    </a:cubicBezTo>
                    <a:lnTo>
                      <a:pt x="108449" y="1084489"/>
                    </a:lnTo>
                    <a:cubicBezTo>
                      <a:pt x="48554" y="1084489"/>
                      <a:pt x="0" y="1035935"/>
                      <a:pt x="0" y="976040"/>
                    </a:cubicBezTo>
                    <a:lnTo>
                      <a:pt x="0" y="10844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959" tIns="67959" rIns="67959" bIns="67959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44631C-C91A-46A4-A628-126A968A2F0B}"/>
                  </a:ext>
                </a:extLst>
              </p:cNvPr>
              <p:cNvSpPr txBox="1"/>
              <p:nvPr/>
            </p:nvSpPr>
            <p:spPr>
              <a:xfrm>
                <a:off x="5719274" y="1341378"/>
                <a:ext cx="7524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051BDB-53C0-47C9-ABCA-B3E17C5D66B9}"/>
                  </a:ext>
                </a:extLst>
              </p:cNvPr>
              <p:cNvSpPr txBox="1"/>
              <p:nvPr/>
            </p:nvSpPr>
            <p:spPr>
              <a:xfrm>
                <a:off x="5418193" y="1495249"/>
                <a:ext cx="13923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Fiscal Impact White Paper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105AF30-C046-469F-8D95-7697F993C95C}"/>
                </a:ext>
              </a:extLst>
            </p:cNvPr>
            <p:cNvGrpSpPr/>
            <p:nvPr/>
          </p:nvGrpSpPr>
          <p:grpSpPr>
            <a:xfrm>
              <a:off x="3836213" y="2004882"/>
              <a:ext cx="1392326" cy="1176556"/>
              <a:chOff x="5418193" y="1272818"/>
              <a:chExt cx="1392326" cy="1176556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16842D-5F90-4722-B251-D7A733DAABB8}"/>
                  </a:ext>
                </a:extLst>
              </p:cNvPr>
              <p:cNvSpPr/>
              <p:nvPr/>
            </p:nvSpPr>
            <p:spPr>
              <a:xfrm>
                <a:off x="5418194" y="1272818"/>
                <a:ext cx="1355611" cy="1084489"/>
              </a:xfrm>
              <a:custGeom>
                <a:avLst/>
                <a:gdLst>
                  <a:gd name="connsiteX0" fmla="*/ 0 w 1355611"/>
                  <a:gd name="connsiteY0" fmla="*/ 108449 h 1084489"/>
                  <a:gd name="connsiteX1" fmla="*/ 108449 w 1355611"/>
                  <a:gd name="connsiteY1" fmla="*/ 0 h 1084489"/>
                  <a:gd name="connsiteX2" fmla="*/ 1247162 w 1355611"/>
                  <a:gd name="connsiteY2" fmla="*/ 0 h 1084489"/>
                  <a:gd name="connsiteX3" fmla="*/ 1355611 w 1355611"/>
                  <a:gd name="connsiteY3" fmla="*/ 108449 h 1084489"/>
                  <a:gd name="connsiteX4" fmla="*/ 1355611 w 1355611"/>
                  <a:gd name="connsiteY4" fmla="*/ 976040 h 1084489"/>
                  <a:gd name="connsiteX5" fmla="*/ 1247162 w 1355611"/>
                  <a:gd name="connsiteY5" fmla="*/ 1084489 h 1084489"/>
                  <a:gd name="connsiteX6" fmla="*/ 108449 w 1355611"/>
                  <a:gd name="connsiteY6" fmla="*/ 1084489 h 1084489"/>
                  <a:gd name="connsiteX7" fmla="*/ 0 w 1355611"/>
                  <a:gd name="connsiteY7" fmla="*/ 976040 h 1084489"/>
                  <a:gd name="connsiteX8" fmla="*/ 0 w 1355611"/>
                  <a:gd name="connsiteY8" fmla="*/ 108449 h 10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5611" h="1084489">
                    <a:moveTo>
                      <a:pt x="0" y="108449"/>
                    </a:moveTo>
                    <a:cubicBezTo>
                      <a:pt x="0" y="48554"/>
                      <a:pt x="48554" y="0"/>
                      <a:pt x="108449" y="0"/>
                    </a:cubicBezTo>
                    <a:lnTo>
                      <a:pt x="1247162" y="0"/>
                    </a:lnTo>
                    <a:cubicBezTo>
                      <a:pt x="1307057" y="0"/>
                      <a:pt x="1355611" y="48554"/>
                      <a:pt x="1355611" y="108449"/>
                    </a:cubicBezTo>
                    <a:lnTo>
                      <a:pt x="1355611" y="976040"/>
                    </a:lnTo>
                    <a:cubicBezTo>
                      <a:pt x="1355611" y="1035935"/>
                      <a:pt x="1307057" y="1084489"/>
                      <a:pt x="1247162" y="1084489"/>
                    </a:cubicBezTo>
                    <a:lnTo>
                      <a:pt x="108449" y="1084489"/>
                    </a:lnTo>
                    <a:cubicBezTo>
                      <a:pt x="48554" y="1084489"/>
                      <a:pt x="0" y="1035935"/>
                      <a:pt x="0" y="976040"/>
                    </a:cubicBezTo>
                    <a:lnTo>
                      <a:pt x="0" y="10844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959" tIns="67959" rIns="67959" bIns="67959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DE7216-FB45-4179-906A-6593C611C6B7}"/>
                  </a:ext>
                </a:extLst>
              </p:cNvPr>
              <p:cNvSpPr txBox="1"/>
              <p:nvPr/>
            </p:nvSpPr>
            <p:spPr>
              <a:xfrm>
                <a:off x="5719274" y="1341378"/>
                <a:ext cx="7524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DE22E0-1FE2-4FC6-A7EC-8F8517476AFE}"/>
                  </a:ext>
                </a:extLst>
              </p:cNvPr>
              <p:cNvSpPr txBox="1"/>
              <p:nvPr/>
            </p:nvSpPr>
            <p:spPr>
              <a:xfrm>
                <a:off x="5418193" y="1495249"/>
                <a:ext cx="13923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Heat Impact White Paper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E579136-5F82-405A-93E1-CBC7E9B02EC1}"/>
                </a:ext>
              </a:extLst>
            </p:cNvPr>
            <p:cNvGrpSpPr/>
            <p:nvPr/>
          </p:nvGrpSpPr>
          <p:grpSpPr>
            <a:xfrm>
              <a:off x="3151574" y="3369554"/>
              <a:ext cx="1392326" cy="1176556"/>
              <a:chOff x="3151574" y="3369554"/>
              <a:chExt cx="1392326" cy="117655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2A2977D-F1C8-4507-BF66-8453C23449B3}"/>
                  </a:ext>
                </a:extLst>
              </p:cNvPr>
              <p:cNvSpPr/>
              <p:nvPr/>
            </p:nvSpPr>
            <p:spPr>
              <a:xfrm>
                <a:off x="3151575" y="3369554"/>
                <a:ext cx="1355611" cy="1084489"/>
              </a:xfrm>
              <a:custGeom>
                <a:avLst/>
                <a:gdLst>
                  <a:gd name="connsiteX0" fmla="*/ 0 w 1355611"/>
                  <a:gd name="connsiteY0" fmla="*/ 108449 h 1084489"/>
                  <a:gd name="connsiteX1" fmla="*/ 108449 w 1355611"/>
                  <a:gd name="connsiteY1" fmla="*/ 0 h 1084489"/>
                  <a:gd name="connsiteX2" fmla="*/ 1247162 w 1355611"/>
                  <a:gd name="connsiteY2" fmla="*/ 0 h 1084489"/>
                  <a:gd name="connsiteX3" fmla="*/ 1355611 w 1355611"/>
                  <a:gd name="connsiteY3" fmla="*/ 108449 h 1084489"/>
                  <a:gd name="connsiteX4" fmla="*/ 1355611 w 1355611"/>
                  <a:gd name="connsiteY4" fmla="*/ 976040 h 1084489"/>
                  <a:gd name="connsiteX5" fmla="*/ 1247162 w 1355611"/>
                  <a:gd name="connsiteY5" fmla="*/ 1084489 h 1084489"/>
                  <a:gd name="connsiteX6" fmla="*/ 108449 w 1355611"/>
                  <a:gd name="connsiteY6" fmla="*/ 1084489 h 1084489"/>
                  <a:gd name="connsiteX7" fmla="*/ 0 w 1355611"/>
                  <a:gd name="connsiteY7" fmla="*/ 976040 h 1084489"/>
                  <a:gd name="connsiteX8" fmla="*/ 0 w 1355611"/>
                  <a:gd name="connsiteY8" fmla="*/ 108449 h 10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5611" h="1084489">
                    <a:moveTo>
                      <a:pt x="0" y="108449"/>
                    </a:moveTo>
                    <a:cubicBezTo>
                      <a:pt x="0" y="48554"/>
                      <a:pt x="48554" y="0"/>
                      <a:pt x="108449" y="0"/>
                    </a:cubicBezTo>
                    <a:lnTo>
                      <a:pt x="1247162" y="0"/>
                    </a:lnTo>
                    <a:cubicBezTo>
                      <a:pt x="1307057" y="0"/>
                      <a:pt x="1355611" y="48554"/>
                      <a:pt x="1355611" y="108449"/>
                    </a:cubicBezTo>
                    <a:lnTo>
                      <a:pt x="1355611" y="976040"/>
                    </a:lnTo>
                    <a:cubicBezTo>
                      <a:pt x="1355611" y="1035935"/>
                      <a:pt x="1307057" y="1084489"/>
                      <a:pt x="1247162" y="1084489"/>
                    </a:cubicBezTo>
                    <a:lnTo>
                      <a:pt x="108449" y="1084489"/>
                    </a:lnTo>
                    <a:cubicBezTo>
                      <a:pt x="48554" y="1084489"/>
                      <a:pt x="0" y="1035935"/>
                      <a:pt x="0" y="976040"/>
                    </a:cubicBezTo>
                    <a:lnTo>
                      <a:pt x="0" y="10844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959" tIns="67959" rIns="67959" bIns="67959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23577F-FFC6-4288-B985-FBEA45E79803}"/>
                  </a:ext>
                </a:extLst>
              </p:cNvPr>
              <p:cNvSpPr txBox="1"/>
              <p:nvPr/>
            </p:nvSpPr>
            <p:spPr>
              <a:xfrm>
                <a:off x="3452655" y="3438114"/>
                <a:ext cx="7524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C67BC2-3A65-4A70-8F82-F8266D70AB50}"/>
                  </a:ext>
                </a:extLst>
              </p:cNvPr>
              <p:cNvSpPr txBox="1"/>
              <p:nvPr/>
            </p:nvSpPr>
            <p:spPr>
              <a:xfrm>
                <a:off x="3151574" y="3458635"/>
                <a:ext cx="13923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Flood Impact White Paper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8FAF944-7779-407D-AA93-7C6DB13C189A}"/>
                </a:ext>
              </a:extLst>
            </p:cNvPr>
            <p:cNvGrpSpPr/>
            <p:nvPr/>
          </p:nvGrpSpPr>
          <p:grpSpPr>
            <a:xfrm>
              <a:off x="7645346" y="3369554"/>
              <a:ext cx="1392326" cy="1176556"/>
              <a:chOff x="7645346" y="3369554"/>
              <a:chExt cx="1392326" cy="1176556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4985C6F-40F3-4929-9040-83D99175FD65}"/>
                  </a:ext>
                </a:extLst>
              </p:cNvPr>
              <p:cNvSpPr/>
              <p:nvPr/>
            </p:nvSpPr>
            <p:spPr>
              <a:xfrm>
                <a:off x="7645347" y="3369554"/>
                <a:ext cx="1355611" cy="1084489"/>
              </a:xfrm>
              <a:custGeom>
                <a:avLst/>
                <a:gdLst>
                  <a:gd name="connsiteX0" fmla="*/ 0 w 1355611"/>
                  <a:gd name="connsiteY0" fmla="*/ 108449 h 1084489"/>
                  <a:gd name="connsiteX1" fmla="*/ 108449 w 1355611"/>
                  <a:gd name="connsiteY1" fmla="*/ 0 h 1084489"/>
                  <a:gd name="connsiteX2" fmla="*/ 1247162 w 1355611"/>
                  <a:gd name="connsiteY2" fmla="*/ 0 h 1084489"/>
                  <a:gd name="connsiteX3" fmla="*/ 1355611 w 1355611"/>
                  <a:gd name="connsiteY3" fmla="*/ 108449 h 1084489"/>
                  <a:gd name="connsiteX4" fmla="*/ 1355611 w 1355611"/>
                  <a:gd name="connsiteY4" fmla="*/ 976040 h 1084489"/>
                  <a:gd name="connsiteX5" fmla="*/ 1247162 w 1355611"/>
                  <a:gd name="connsiteY5" fmla="*/ 1084489 h 1084489"/>
                  <a:gd name="connsiteX6" fmla="*/ 108449 w 1355611"/>
                  <a:gd name="connsiteY6" fmla="*/ 1084489 h 1084489"/>
                  <a:gd name="connsiteX7" fmla="*/ 0 w 1355611"/>
                  <a:gd name="connsiteY7" fmla="*/ 976040 h 1084489"/>
                  <a:gd name="connsiteX8" fmla="*/ 0 w 1355611"/>
                  <a:gd name="connsiteY8" fmla="*/ 108449 h 10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5611" h="1084489">
                    <a:moveTo>
                      <a:pt x="0" y="108449"/>
                    </a:moveTo>
                    <a:cubicBezTo>
                      <a:pt x="0" y="48554"/>
                      <a:pt x="48554" y="0"/>
                      <a:pt x="108449" y="0"/>
                    </a:cubicBezTo>
                    <a:lnTo>
                      <a:pt x="1247162" y="0"/>
                    </a:lnTo>
                    <a:cubicBezTo>
                      <a:pt x="1307057" y="0"/>
                      <a:pt x="1355611" y="48554"/>
                      <a:pt x="1355611" y="108449"/>
                    </a:cubicBezTo>
                    <a:lnTo>
                      <a:pt x="1355611" y="976040"/>
                    </a:lnTo>
                    <a:cubicBezTo>
                      <a:pt x="1355611" y="1035935"/>
                      <a:pt x="1307057" y="1084489"/>
                      <a:pt x="1247162" y="1084489"/>
                    </a:cubicBezTo>
                    <a:lnTo>
                      <a:pt x="108449" y="1084489"/>
                    </a:lnTo>
                    <a:cubicBezTo>
                      <a:pt x="48554" y="1084489"/>
                      <a:pt x="0" y="1035935"/>
                      <a:pt x="0" y="976040"/>
                    </a:cubicBezTo>
                    <a:lnTo>
                      <a:pt x="0" y="108449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959" tIns="67959" rIns="67959" bIns="67959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D6E2BB-4910-4A8B-BEC0-D87339C246F6}"/>
                  </a:ext>
                </a:extLst>
              </p:cNvPr>
              <p:cNvSpPr txBox="1"/>
              <p:nvPr/>
            </p:nvSpPr>
            <p:spPr>
              <a:xfrm>
                <a:off x="7946427" y="3438114"/>
                <a:ext cx="7524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67328B-205F-4EC5-9BC2-699D100C8EEE}"/>
                  </a:ext>
                </a:extLst>
              </p:cNvPr>
              <p:cNvSpPr txBox="1"/>
              <p:nvPr/>
            </p:nvSpPr>
            <p:spPr>
              <a:xfrm>
                <a:off x="7645346" y="3591985"/>
                <a:ext cx="13923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Working Groups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844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29F9-3E7A-4AEC-B3D4-D60EC07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and Answers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C47404-C5A0-4E53-B591-59655FC2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0515599" cy="491733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the City best help residents prepare for climate impacts (e.g., education, training, resources)?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67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29F9-3E7A-4AEC-B3D4-D60EC07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and Answers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C47404-C5A0-4E53-B591-59655FC2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0515599" cy="491733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the biggest barriers you see for households to prepare for climate impacts?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87356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1709738"/>
            <a:ext cx="9470391" cy="2852737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94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29F9-3E7A-4AEC-B3D4-D60EC07D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C47404-C5A0-4E53-B591-59655FC2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0515599" cy="4917330"/>
          </a:xfrm>
        </p:spPr>
        <p:txBody>
          <a:bodyPr>
            <a:normAutofit/>
          </a:bodyPr>
          <a:lstStyle/>
          <a:p>
            <a:r>
              <a:rPr lang="en-US" sz="3200" dirty="0"/>
              <a:t>Review plan and provide comments to Carrie Whitlock at </a:t>
            </a:r>
            <a:r>
              <a:rPr lang="en-US" sz="3200" dirty="0">
                <a:hlinkClick r:id="rId3"/>
              </a:rPr>
              <a:t>cwhitlock@elkgrovecity.org</a:t>
            </a:r>
            <a:r>
              <a:rPr lang="en-US" sz="3200" dirty="0"/>
              <a:t> </a:t>
            </a:r>
            <a:r>
              <a:rPr lang="en-US" sz="3200"/>
              <a:t>by January 25</a:t>
            </a:r>
            <a:endParaRPr lang="en-US" sz="3200" dirty="0"/>
          </a:p>
          <a:p>
            <a:r>
              <a:rPr lang="en-US" sz="3200" dirty="0"/>
              <a:t>Planning Commission on February 18</a:t>
            </a:r>
          </a:p>
          <a:p>
            <a:r>
              <a:rPr lang="en-US" sz="3200" dirty="0"/>
              <a:t>City Council on March 10</a:t>
            </a:r>
          </a:p>
          <a:p>
            <a:r>
              <a:rPr lang="en-US" sz="3200" dirty="0"/>
              <a:t>Lookout for opportunties to participate in plan implementation</a:t>
            </a:r>
          </a:p>
          <a:p>
            <a:r>
              <a:rPr lang="en-US" sz="3200" dirty="0"/>
              <a:t>Tell your community about the Plan and StoryMap website</a:t>
            </a:r>
          </a:p>
        </p:txBody>
      </p:sp>
    </p:spTree>
    <p:extLst>
      <p:ext uri="{BB962C8B-B14F-4D97-AF65-F5344CB8AC3E}">
        <p14:creationId xmlns:p14="http://schemas.microsoft.com/office/powerpoint/2010/main" val="2250501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9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DD48-04BD-4787-AB02-2991972A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Timeline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356017-22CA-445E-84CD-3E973C2CF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166645"/>
              </p:ext>
            </p:extLst>
          </p:nvPr>
        </p:nvGraphicFramePr>
        <p:xfrm>
          <a:off x="838199" y="719666"/>
          <a:ext cx="107682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1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5C6A-4ECC-4255-895A-A378C420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Adaptation</a:t>
            </a:r>
            <a:br>
              <a:rPr lang="en-US" sz="3600" dirty="0"/>
            </a:br>
            <a:r>
              <a:rPr lang="en-US" sz="3600" dirty="0"/>
              <a:t>Planning Process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0D3115-F3EF-4EC6-B490-F24E00935C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" b="214"/>
          <a:stretch/>
        </p:blipFill>
        <p:spPr>
          <a:xfrm>
            <a:off x="5183188" y="280737"/>
            <a:ext cx="6172200" cy="626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7125-47F6-4899-8980-87D788E7D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5578"/>
            <a:ext cx="4343400" cy="374340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California Adaptation Planning Guide 2.0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Vulnerability Assessment    (9 Step Process)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Adaptation Strategy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Using FHWA and Caltrans Guidance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SACOG Adaptation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E4D9-1C59-4E47-ADC7-09E9082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8112454" cy="2852737"/>
          </a:xfrm>
        </p:spPr>
        <p:txBody>
          <a:bodyPr>
            <a:normAutofit/>
          </a:bodyPr>
          <a:lstStyle/>
          <a:p>
            <a:r>
              <a:rPr lang="en-US" dirty="0"/>
              <a:t>Fiscal Impacts and Resilience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7180-C37D-4433-9CA1-2FD8F157C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4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B309-9650-4D60-8DAD-0A9262EE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Vehicle-Related Revenue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C3532-6DDE-4573-91DB-9D1AA2E9A6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760912"/>
          <a:ext cx="10515599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81AFDD-C1EB-498A-B654-42A0D4812C6B}"/>
              </a:ext>
            </a:extLst>
          </p:cNvPr>
          <p:cNvSpPr/>
          <p:nvPr/>
        </p:nvSpPr>
        <p:spPr>
          <a:xfrm>
            <a:off x="2034987" y="1487488"/>
            <a:ext cx="3218331" cy="546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General Fund Revenue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C0CF3-1ABF-46BE-8B19-E0636228859C}"/>
              </a:ext>
            </a:extLst>
          </p:cNvPr>
          <p:cNvSpPr/>
          <p:nvPr/>
        </p:nvSpPr>
        <p:spPr>
          <a:xfrm>
            <a:off x="7881773" y="1487488"/>
            <a:ext cx="2581835" cy="546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Sales Tax Revenue</a:t>
            </a:r>
          </a:p>
        </p:txBody>
      </p:sp>
    </p:spTree>
    <p:extLst>
      <p:ext uri="{BB962C8B-B14F-4D97-AF65-F5344CB8AC3E}">
        <p14:creationId xmlns:p14="http://schemas.microsoft.com/office/powerpoint/2010/main" val="164225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8336-703B-4851-AF44-4F8900F6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down the road?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F50C1-86F1-4D99-8264-24D0B65C5259}"/>
              </a:ext>
            </a:extLst>
          </p:cNvPr>
          <p:cNvSpPr/>
          <p:nvPr/>
        </p:nvSpPr>
        <p:spPr>
          <a:xfrm>
            <a:off x="2440122" y="1145985"/>
            <a:ext cx="3218331" cy="546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Revenue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C09913-455F-424D-B675-00E23190CC66}"/>
              </a:ext>
            </a:extLst>
          </p:cNvPr>
          <p:cNvCxnSpPr/>
          <p:nvPr/>
        </p:nvCxnSpPr>
        <p:spPr>
          <a:xfrm>
            <a:off x="7575176" y="1281953"/>
            <a:ext cx="0" cy="5334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E207D90-04D6-47C0-AD46-7A2007665549}"/>
              </a:ext>
            </a:extLst>
          </p:cNvPr>
          <p:cNvSpPr/>
          <p:nvPr/>
        </p:nvSpPr>
        <p:spPr>
          <a:xfrm>
            <a:off x="8135469" y="1175971"/>
            <a:ext cx="3218331" cy="546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Costs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79BB4-0579-4B9E-8113-553E213B0A64}"/>
              </a:ext>
            </a:extLst>
          </p:cNvPr>
          <p:cNvGrpSpPr/>
          <p:nvPr/>
        </p:nvGrpSpPr>
        <p:grpSpPr>
          <a:xfrm>
            <a:off x="202788" y="1736136"/>
            <a:ext cx="1104914" cy="1114886"/>
            <a:chOff x="202788" y="1736136"/>
            <a:chExt cx="1104914" cy="11148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178DC2-F6D7-4A67-A97A-D08DFC56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788" y="1736136"/>
              <a:ext cx="914588" cy="61029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0361E67-961E-45A7-AE28-08827F108EB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919082" y="2462402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E0B82B-CBE3-4AA7-9024-34AFA13A9391}"/>
                </a:ext>
              </a:extLst>
            </p:cNvPr>
            <p:cNvSpPr txBox="1"/>
            <p:nvPr/>
          </p:nvSpPr>
          <p:spPr>
            <a:xfrm>
              <a:off x="291297" y="2377584"/>
              <a:ext cx="553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EVs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3EA09E-F9A5-498E-AB08-54CE57174CFA}"/>
              </a:ext>
            </a:extLst>
          </p:cNvPr>
          <p:cNvGrpSpPr/>
          <p:nvPr/>
        </p:nvGrpSpPr>
        <p:grpSpPr>
          <a:xfrm>
            <a:off x="2218551" y="1607232"/>
            <a:ext cx="1525401" cy="1159564"/>
            <a:chOff x="2218551" y="1607232"/>
            <a:chExt cx="1525401" cy="11595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B3E887-F72A-4767-9918-9B389EB6D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7"/>
            <a:stretch/>
          </p:blipFill>
          <p:spPr>
            <a:xfrm>
              <a:off x="2824406" y="1607232"/>
              <a:ext cx="919546" cy="757361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877752F-5527-49E0-BA87-8A9BD29A340E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2218551" y="2468002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818118C-6938-4587-AD38-47DD439F25A3}"/>
                </a:ext>
              </a:extLst>
            </p:cNvPr>
            <p:cNvSpPr txBox="1"/>
            <p:nvPr/>
          </p:nvSpPr>
          <p:spPr>
            <a:xfrm>
              <a:off x="2977845" y="2366686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CAP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5818E7-FDEE-45C0-8916-EAC8BF47CB4B}"/>
              </a:ext>
            </a:extLst>
          </p:cNvPr>
          <p:cNvGrpSpPr/>
          <p:nvPr/>
        </p:nvGrpSpPr>
        <p:grpSpPr>
          <a:xfrm>
            <a:off x="3687547" y="2991061"/>
            <a:ext cx="1104914" cy="1114886"/>
            <a:chOff x="3687547" y="2991061"/>
            <a:chExt cx="1104914" cy="111488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0C49D8C-7935-45E3-8EA4-7A0C835F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7547" y="2991061"/>
              <a:ext cx="914588" cy="610292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7AEC8DE-AF8C-4235-B3EA-A048F64C2FF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403841" y="3717327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31A43A-F728-471D-BCF0-F051BA6FFB6E}"/>
              </a:ext>
            </a:extLst>
          </p:cNvPr>
          <p:cNvGrpSpPr/>
          <p:nvPr/>
        </p:nvGrpSpPr>
        <p:grpSpPr>
          <a:xfrm>
            <a:off x="5538245" y="2868087"/>
            <a:ext cx="1525401" cy="860770"/>
            <a:chOff x="5538245" y="2868087"/>
            <a:chExt cx="1525401" cy="86077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85228E8-174C-48FD-8EBE-341867DC4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7"/>
            <a:stretch/>
          </p:blipFill>
          <p:spPr>
            <a:xfrm>
              <a:off x="6144100" y="2868087"/>
              <a:ext cx="919546" cy="757361"/>
            </a:xfrm>
            <a:prstGeom prst="rect">
              <a:avLst/>
            </a:prstGeom>
          </p:spPr>
        </p:pic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13850F2-5E30-48F1-8A72-BE36817B34EA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5538245" y="3728857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8F905-DA50-4288-B820-890F60079EBE}"/>
              </a:ext>
            </a:extLst>
          </p:cNvPr>
          <p:cNvGrpSpPr/>
          <p:nvPr/>
        </p:nvGrpSpPr>
        <p:grpSpPr>
          <a:xfrm>
            <a:off x="702863" y="2680625"/>
            <a:ext cx="2274982" cy="1457339"/>
            <a:chOff x="702863" y="2680625"/>
            <a:chExt cx="2274982" cy="14573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1ED90E-DCBD-481B-B3E1-F8FA6C34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534" y="2680625"/>
              <a:ext cx="737773" cy="1061539"/>
            </a:xfrm>
            <a:prstGeom prst="rect">
              <a:avLst/>
            </a:prstGeom>
          </p:spPr>
        </p:pic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2934CCA1-A35C-4D70-B399-BD52F51DA596}"/>
                </a:ext>
              </a:extLst>
            </p:cNvPr>
            <p:cNvSpPr/>
            <p:nvPr/>
          </p:nvSpPr>
          <p:spPr>
            <a:xfrm>
              <a:off x="1229971" y="2836495"/>
              <a:ext cx="285981" cy="7497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20BB439-2500-4A56-8930-A10387048A0B}"/>
                </a:ext>
              </a:extLst>
            </p:cNvPr>
            <p:cNvSpPr txBox="1"/>
            <p:nvPr/>
          </p:nvSpPr>
          <p:spPr>
            <a:xfrm>
              <a:off x="702863" y="3737854"/>
              <a:ext cx="2274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Declining Fuel Sales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48C866-7964-4C25-8B0E-7B628E0D788B}"/>
              </a:ext>
            </a:extLst>
          </p:cNvPr>
          <p:cNvGrpSpPr/>
          <p:nvPr/>
        </p:nvGrpSpPr>
        <p:grpSpPr>
          <a:xfrm>
            <a:off x="3559752" y="5148459"/>
            <a:ext cx="1420828" cy="1053732"/>
            <a:chOff x="3559752" y="5148459"/>
            <a:chExt cx="1420828" cy="105373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C1E718A-2978-48AD-B396-0698F206C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40"/>
            <a:stretch/>
          </p:blipFill>
          <p:spPr>
            <a:xfrm>
              <a:off x="3559752" y="5148459"/>
              <a:ext cx="914588" cy="765146"/>
            </a:xfrm>
            <a:prstGeom prst="rect">
              <a:avLst/>
            </a:prstGeom>
          </p:spPr>
        </p:pic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A24D7DE-1DAE-41D5-9D0D-F3C81E7FA9A1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203340" y="5148459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2F43E2F-A127-44B6-8098-05DE69DC2D4D}"/>
                </a:ext>
              </a:extLst>
            </p:cNvPr>
            <p:cNvSpPr txBox="1"/>
            <p:nvPr/>
          </p:nvSpPr>
          <p:spPr>
            <a:xfrm>
              <a:off x="3743952" y="5802081"/>
              <a:ext cx="571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AVs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4338E3-C1B8-4527-A471-85383200A27B}"/>
              </a:ext>
            </a:extLst>
          </p:cNvPr>
          <p:cNvGrpSpPr/>
          <p:nvPr/>
        </p:nvGrpSpPr>
        <p:grpSpPr>
          <a:xfrm>
            <a:off x="5773074" y="4755928"/>
            <a:ext cx="1768754" cy="1601636"/>
            <a:chOff x="5773074" y="4755928"/>
            <a:chExt cx="1768754" cy="16016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4E98A0-55F4-41D7-8179-FA161D033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79"/>
            <a:stretch/>
          </p:blipFill>
          <p:spPr>
            <a:xfrm>
              <a:off x="6060436" y="5218137"/>
              <a:ext cx="919546" cy="787324"/>
            </a:xfrm>
            <a:prstGeom prst="rect">
              <a:avLst/>
            </a:prstGeom>
          </p:spPr>
        </p:pic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00C3FFA-2D57-4320-B787-72F4BB88F953}"/>
                </a:ext>
              </a:extLst>
            </p:cNvPr>
            <p:cNvCxnSpPr>
              <a:cxnSpLocks/>
            </p:cNvCxnSpPr>
            <p:nvPr/>
          </p:nvCxnSpPr>
          <p:spPr>
            <a:xfrm rot="-8100000">
              <a:off x="5601261" y="5144548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6DA5EDC-B98E-40D3-8193-A8D166FB37D2}"/>
                </a:ext>
              </a:extLst>
            </p:cNvPr>
            <p:cNvSpPr txBox="1"/>
            <p:nvPr/>
          </p:nvSpPr>
          <p:spPr>
            <a:xfrm>
              <a:off x="5773074" y="5957454"/>
              <a:ext cx="1768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Existing Trends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B6E846-0B3A-47D5-BF90-63D08FBB0E82}"/>
              </a:ext>
            </a:extLst>
          </p:cNvPr>
          <p:cNvGrpSpPr/>
          <p:nvPr/>
        </p:nvGrpSpPr>
        <p:grpSpPr>
          <a:xfrm>
            <a:off x="4674019" y="3867789"/>
            <a:ext cx="1247203" cy="1734111"/>
            <a:chOff x="4674019" y="3867789"/>
            <a:chExt cx="1247203" cy="173411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AF6F04-15E8-4DB1-9740-15C7629F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7029" y="3867789"/>
              <a:ext cx="608185" cy="1060704"/>
            </a:xfrm>
            <a:prstGeom prst="rect">
              <a:avLst/>
            </a:prstGeom>
          </p:spPr>
        </p:pic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50C5B80F-251B-4FF4-AC05-05248DEE59C4}"/>
                </a:ext>
              </a:extLst>
            </p:cNvPr>
            <p:cNvSpPr/>
            <p:nvPr/>
          </p:nvSpPr>
          <p:spPr>
            <a:xfrm>
              <a:off x="4745113" y="4021663"/>
              <a:ext cx="285981" cy="7497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FD33590-699C-49F2-819C-AAE44C81A542}"/>
                </a:ext>
              </a:extLst>
            </p:cNvPr>
            <p:cNvSpPr txBox="1"/>
            <p:nvPr/>
          </p:nvSpPr>
          <p:spPr>
            <a:xfrm>
              <a:off x="4674019" y="4894014"/>
              <a:ext cx="1247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Declining Car Sales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F37C88-B30C-4AFF-AC3F-D4EB4214C5AD}"/>
              </a:ext>
            </a:extLst>
          </p:cNvPr>
          <p:cNvGrpSpPr/>
          <p:nvPr/>
        </p:nvGrpSpPr>
        <p:grpSpPr>
          <a:xfrm>
            <a:off x="553764" y="5608864"/>
            <a:ext cx="2681311" cy="1186655"/>
            <a:chOff x="553764" y="5608864"/>
            <a:chExt cx="2681311" cy="118665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FB0133-3A6D-4240-B099-BF925E7C6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56"/>
            <a:stretch/>
          </p:blipFill>
          <p:spPr>
            <a:xfrm>
              <a:off x="1525534" y="5608864"/>
              <a:ext cx="914588" cy="787861"/>
            </a:xfrm>
            <a:prstGeom prst="rect">
              <a:avLst/>
            </a:prstGeom>
          </p:spPr>
        </p:pic>
        <p:sp>
          <p:nvSpPr>
            <p:cNvPr id="42" name="Arrow: Up 41">
              <a:extLst>
                <a:ext uri="{FF2B5EF4-FFF2-40B4-BE49-F238E27FC236}">
                  <a16:creationId xmlns:a16="http://schemas.microsoft.com/office/drawing/2014/main" id="{C11DB676-4BAB-46F7-BD4C-30DE6E3E04E7}"/>
                </a:ext>
              </a:extLst>
            </p:cNvPr>
            <p:cNvSpPr/>
            <p:nvPr/>
          </p:nvSpPr>
          <p:spPr>
            <a:xfrm>
              <a:off x="1337271" y="5679407"/>
              <a:ext cx="188263" cy="6454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FD66C26-DD6F-406C-B614-5343752C2832}"/>
                </a:ext>
              </a:extLst>
            </p:cNvPr>
            <p:cNvSpPr txBox="1"/>
            <p:nvPr/>
          </p:nvSpPr>
          <p:spPr>
            <a:xfrm>
              <a:off x="553764" y="6395409"/>
              <a:ext cx="2681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Increasing Utility Usage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DB61E9-1EC6-46CB-9A0F-BB10E0BF7007}"/>
              </a:ext>
            </a:extLst>
          </p:cNvPr>
          <p:cNvGrpSpPr/>
          <p:nvPr/>
        </p:nvGrpSpPr>
        <p:grpSpPr>
          <a:xfrm>
            <a:off x="213963" y="4607845"/>
            <a:ext cx="1104914" cy="1114886"/>
            <a:chOff x="213963" y="4607845"/>
            <a:chExt cx="1104914" cy="111488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26E29AA-79D7-4368-A44D-4D7DB4F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963" y="4607845"/>
              <a:ext cx="914588" cy="610292"/>
            </a:xfrm>
            <a:prstGeom prst="rect">
              <a:avLst/>
            </a:prstGeom>
          </p:spPr>
        </p:pic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63E0D16-6BA8-4005-A871-1DDC6A868B29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930257" y="5334111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3B007D-DA83-4F72-BC3D-B13F0D72D31F}"/>
              </a:ext>
            </a:extLst>
          </p:cNvPr>
          <p:cNvGrpSpPr/>
          <p:nvPr/>
        </p:nvGrpSpPr>
        <p:grpSpPr>
          <a:xfrm>
            <a:off x="8406382" y="2610186"/>
            <a:ext cx="2571025" cy="1332136"/>
            <a:chOff x="8605611" y="2553278"/>
            <a:chExt cx="2571025" cy="133213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57321BC-420E-4428-80F0-7E96EA9B8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64"/>
            <a:stretch/>
          </p:blipFill>
          <p:spPr>
            <a:xfrm>
              <a:off x="9469020" y="2553278"/>
              <a:ext cx="1073697" cy="929134"/>
            </a:xfrm>
            <a:prstGeom prst="rect">
              <a:avLst/>
            </a:prstGeom>
          </p:spPr>
        </p:pic>
        <p:sp>
          <p:nvSpPr>
            <p:cNvPr id="52" name="Arrow: Up 51">
              <a:extLst>
                <a:ext uri="{FF2B5EF4-FFF2-40B4-BE49-F238E27FC236}">
                  <a16:creationId xmlns:a16="http://schemas.microsoft.com/office/drawing/2014/main" id="{FC6C1966-E995-46AA-9138-1B8708C15CC4}"/>
                </a:ext>
              </a:extLst>
            </p:cNvPr>
            <p:cNvSpPr/>
            <p:nvPr/>
          </p:nvSpPr>
          <p:spPr>
            <a:xfrm>
              <a:off x="9469020" y="2656747"/>
              <a:ext cx="188263" cy="6454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F4596D4-B4F3-43E8-9AC7-E7E3E685A9C2}"/>
                </a:ext>
              </a:extLst>
            </p:cNvPr>
            <p:cNvSpPr txBox="1"/>
            <p:nvPr/>
          </p:nvSpPr>
          <p:spPr>
            <a:xfrm>
              <a:off x="8605611" y="3485304"/>
              <a:ext cx="2571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Increasing Road Usage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52FCBC-E963-470B-9DF9-7CF01C643E25}"/>
              </a:ext>
            </a:extLst>
          </p:cNvPr>
          <p:cNvGrpSpPr/>
          <p:nvPr/>
        </p:nvGrpSpPr>
        <p:grpSpPr>
          <a:xfrm>
            <a:off x="7989390" y="1377948"/>
            <a:ext cx="1140066" cy="1339351"/>
            <a:chOff x="7989390" y="1377948"/>
            <a:chExt cx="1140066" cy="1339351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BBBC701-5A6C-4512-A1CA-C9E792AFF26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740836" y="2328679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B607ECA-B23A-42DB-8092-A00E2100B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40"/>
            <a:stretch/>
          </p:blipFill>
          <p:spPr>
            <a:xfrm>
              <a:off x="7989390" y="1377948"/>
              <a:ext cx="914588" cy="76514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8C2260-BC30-4F53-865F-E8D6D346E9B3}"/>
              </a:ext>
            </a:extLst>
          </p:cNvPr>
          <p:cNvGrpSpPr/>
          <p:nvPr/>
        </p:nvGrpSpPr>
        <p:grpSpPr>
          <a:xfrm>
            <a:off x="10020319" y="1349560"/>
            <a:ext cx="1884045" cy="1388446"/>
            <a:chOff x="10020319" y="1349560"/>
            <a:chExt cx="1884045" cy="138844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B6D7BA0-4152-436B-845F-0AA267309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86"/>
            <a:stretch/>
          </p:blipFill>
          <p:spPr>
            <a:xfrm>
              <a:off x="10735293" y="1349560"/>
              <a:ext cx="945776" cy="783238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272CD1C-EB91-43A7-BD0F-3066710FFFBB}"/>
                </a:ext>
              </a:extLst>
            </p:cNvPr>
            <p:cNvSpPr txBox="1"/>
            <p:nvPr/>
          </p:nvSpPr>
          <p:spPr>
            <a:xfrm>
              <a:off x="10495184" y="2030120"/>
              <a:ext cx="14091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Population Growth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D6B71EB-E2F1-41E1-9977-BBAA68191FE7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10020319" y="2345258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DB4499-4033-447B-A41C-EE8E8509923E}"/>
              </a:ext>
            </a:extLst>
          </p:cNvPr>
          <p:cNvGrpSpPr/>
          <p:nvPr/>
        </p:nvGrpSpPr>
        <p:grpSpPr>
          <a:xfrm>
            <a:off x="9187831" y="5188680"/>
            <a:ext cx="2215583" cy="1495005"/>
            <a:chOff x="9187831" y="5188680"/>
            <a:chExt cx="2215583" cy="149500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4989380-0951-4BA0-A369-653AFBD0F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2"/>
            <a:stretch/>
          </p:blipFill>
          <p:spPr>
            <a:xfrm>
              <a:off x="9664689" y="5188680"/>
              <a:ext cx="1261869" cy="981454"/>
            </a:xfrm>
            <a:prstGeom prst="rect">
              <a:avLst/>
            </a:prstGeom>
          </p:spPr>
        </p:pic>
        <p:sp>
          <p:nvSpPr>
            <p:cNvPr id="66" name="Arrow: Up 65">
              <a:extLst>
                <a:ext uri="{FF2B5EF4-FFF2-40B4-BE49-F238E27FC236}">
                  <a16:creationId xmlns:a16="http://schemas.microsoft.com/office/drawing/2014/main" id="{B3B31CEE-FFC3-4E83-9F94-0F44757A0B10}"/>
                </a:ext>
              </a:extLst>
            </p:cNvPr>
            <p:cNvSpPr/>
            <p:nvPr/>
          </p:nvSpPr>
          <p:spPr>
            <a:xfrm>
              <a:off x="9597993" y="5286134"/>
              <a:ext cx="188263" cy="6454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BDECACA-87D8-4638-84C0-496793B5EDFC}"/>
                </a:ext>
              </a:extLst>
            </p:cNvPr>
            <p:cNvSpPr txBox="1"/>
            <p:nvPr/>
          </p:nvSpPr>
          <p:spPr>
            <a:xfrm>
              <a:off x="9187831" y="5975799"/>
              <a:ext cx="2215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Increasing Demand for City Services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3C6664-4CD1-4A2D-937B-ED4A4878844F}"/>
              </a:ext>
            </a:extLst>
          </p:cNvPr>
          <p:cNvGrpSpPr/>
          <p:nvPr/>
        </p:nvGrpSpPr>
        <p:grpSpPr>
          <a:xfrm>
            <a:off x="8446684" y="4182788"/>
            <a:ext cx="1220572" cy="1345108"/>
            <a:chOff x="8446684" y="4182788"/>
            <a:chExt cx="1220572" cy="1345108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F4F8F19-3439-48ED-92D7-9C0A37772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86"/>
            <a:stretch/>
          </p:blipFill>
          <p:spPr>
            <a:xfrm>
              <a:off x="8446684" y="4182788"/>
              <a:ext cx="945776" cy="783238"/>
            </a:xfrm>
            <a:prstGeom prst="rect">
              <a:avLst/>
            </a:prstGeom>
          </p:spPr>
        </p:pic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DBF0D54-081B-486E-BED5-D41BFE9C31C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9278636" y="5139276"/>
              <a:ext cx="777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3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ersity_Report_2017.docx">
  <a:themeElements>
    <a:clrScheme name="Custom 1">
      <a:dk1>
        <a:sysClr val="windowText" lastClr="000000"/>
      </a:dk1>
      <a:lt1>
        <a:srgbClr val="E7E6E6"/>
      </a:lt1>
      <a:dk2>
        <a:srgbClr val="44546A"/>
      </a:dk2>
      <a:lt2>
        <a:srgbClr val="E7E6E6"/>
      </a:lt2>
      <a:accent1>
        <a:srgbClr val="44546A"/>
      </a:accent1>
      <a:accent2>
        <a:srgbClr val="70AD47"/>
      </a:accent2>
      <a:accent3>
        <a:srgbClr val="ED7D31"/>
      </a:accent3>
      <a:accent4>
        <a:srgbClr val="954F72"/>
      </a:accent4>
      <a:accent5>
        <a:srgbClr val="FFC000"/>
      </a:accent5>
      <a:accent6>
        <a:srgbClr val="0563C1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372D44-FD36-43E3-B57B-73286CEA71A2}" vid="{45467F77-4522-4669-8208-49E7C6525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131e76-d3c8-4283-b624-da1ca9b1c465">
      <UserInfo>
        <DisplayName>Kai Lord-Farmer</DisplayName>
        <AccountId>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12BC4048366E4B9E1BAAB8FC9E111B" ma:contentTypeVersion="13" ma:contentTypeDescription="Create a new document." ma:contentTypeScope="" ma:versionID="e5403b42133fca8ca24480ec974284b6">
  <xsd:schema xmlns:xsd="http://www.w3.org/2001/XMLSchema" xmlns:xs="http://www.w3.org/2001/XMLSchema" xmlns:p="http://schemas.microsoft.com/office/2006/metadata/properties" xmlns:ns3="402b21f1-5d91-41a9-bcfd-848520ecc591" xmlns:ns4="97131e76-d3c8-4283-b624-da1ca9b1c465" targetNamespace="http://schemas.microsoft.com/office/2006/metadata/properties" ma:root="true" ma:fieldsID="1933e156c22be618c5f5f1a24fdaa62e" ns3:_="" ns4:_="">
    <xsd:import namespace="402b21f1-5d91-41a9-bcfd-848520ecc591"/>
    <xsd:import namespace="97131e76-d3c8-4283-b624-da1ca9b1c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21f1-5d91-41a9-bcfd-848520ecc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31e76-d3c8-4283-b624-da1ca9b1c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2C87D-7490-4B87-8F19-D702A46C442D}">
  <ds:schemaRefs>
    <ds:schemaRef ds:uri="http://purl.org/dc/dcmitype/"/>
    <ds:schemaRef ds:uri="97131e76-d3c8-4283-b624-da1ca9b1c46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02b21f1-5d91-41a9-bcfd-848520ecc5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83B7B7-9421-42D7-AD15-6BC5EAAD7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716D3A-2B43-4DCE-94CE-BBC7E6F00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21f1-5d91-41a9-bcfd-848520ecc591"/>
    <ds:schemaRef ds:uri="97131e76-d3c8-4283-b624-da1ca9b1c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2654</Words>
  <Application>Microsoft Office PowerPoint</Application>
  <PresentationFormat>Widescreen</PresentationFormat>
  <Paragraphs>342</Paragraphs>
  <Slides>44</Slides>
  <Notes>32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Whitney-Book</vt:lpstr>
      <vt:lpstr>Wingdings</vt:lpstr>
      <vt:lpstr>Diversity_Report_2017.docx</vt:lpstr>
      <vt:lpstr>Community Mobility Resilience Plan  Public Workshop #2</vt:lpstr>
      <vt:lpstr>Meeting Agenda</vt:lpstr>
      <vt:lpstr>Community Mobility Resilience Plan Overview</vt:lpstr>
      <vt:lpstr>Community Mobility Resilience Plan Overview</vt:lpstr>
      <vt:lpstr>Project Timeline</vt:lpstr>
      <vt:lpstr>Adaptation Planning Process</vt:lpstr>
      <vt:lpstr>Fiscal Impacts and Resilience Strategies</vt:lpstr>
      <vt:lpstr>Vehicle-Related Revenue</vt:lpstr>
      <vt:lpstr>What’s down the road?</vt:lpstr>
      <vt:lpstr>Model Output</vt:lpstr>
      <vt:lpstr>Revenue per Household</vt:lpstr>
      <vt:lpstr>A FORWARD-LOOKING TRANSPORTATION SYSTEM </vt:lpstr>
      <vt:lpstr>A FORWARD-LOOKING TRANSPORTATION SYSTEM </vt:lpstr>
      <vt:lpstr>A RESILIENT AND DIVERSIFIED TAX BASE</vt:lpstr>
      <vt:lpstr>Extreme Heat Impacts</vt:lpstr>
      <vt:lpstr>Extreme Heat Days </vt:lpstr>
      <vt:lpstr>Heat Wave Events</vt:lpstr>
      <vt:lpstr>Heat Impacts </vt:lpstr>
      <vt:lpstr>Heat Impacts </vt:lpstr>
      <vt:lpstr>Heat Impacts </vt:lpstr>
      <vt:lpstr>Flooding Impacts</vt:lpstr>
      <vt:lpstr>Flooding Exposure</vt:lpstr>
      <vt:lpstr>Flooding Exposure</vt:lpstr>
      <vt:lpstr>PowerPoint Presentation</vt:lpstr>
      <vt:lpstr>Flooding Impacts</vt:lpstr>
      <vt:lpstr>Flooding Impacts</vt:lpstr>
      <vt:lpstr>Climate Resilience Strategies: Heat and Flooding</vt:lpstr>
      <vt:lpstr>Climate Resilience Strategies</vt:lpstr>
      <vt:lpstr>Climate Resilience Strategies</vt:lpstr>
      <vt:lpstr>Climate Resilience Strategies</vt:lpstr>
      <vt:lpstr>Climate Resilience Strategies</vt:lpstr>
      <vt:lpstr>Climate Resilience Strategies</vt:lpstr>
      <vt:lpstr>Plan Implementation</vt:lpstr>
      <vt:lpstr>Strategy Implementation Details</vt:lpstr>
      <vt:lpstr>Strategy Cost Estimate</vt:lpstr>
      <vt:lpstr>Strategy Implementation Timeline</vt:lpstr>
      <vt:lpstr>Community Outreach for Implementation </vt:lpstr>
      <vt:lpstr>Questions and Answers</vt:lpstr>
      <vt:lpstr>Questions and Answers</vt:lpstr>
      <vt:lpstr>Questions and Answers</vt:lpstr>
      <vt:lpstr>Questions and Answers</vt:lpstr>
      <vt:lpstr>Next Steps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Mobility Resilience Plan  Flood Working Group #3</dc:title>
  <dc:creator>Kai Lord-Farmer</dc:creator>
  <cp:lastModifiedBy>Carrie Whitlock</cp:lastModifiedBy>
  <cp:revision>35</cp:revision>
  <dcterms:created xsi:type="dcterms:W3CDTF">2020-11-10T16:14:04Z</dcterms:created>
  <dcterms:modified xsi:type="dcterms:W3CDTF">2021-01-13T00:53:30Z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0x0101006712BC4048366E4B9E1BAAB8FC9E111B</vt:lpwstr>
  </property>
</Properties>
</file>